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4"/>
  </p:sldMasterIdLst>
  <p:notesMasterIdLst>
    <p:notesMasterId r:id="rId40"/>
  </p:notesMasterIdLst>
  <p:sldIdLst>
    <p:sldId id="256" r:id="rId5"/>
    <p:sldId id="373" r:id="rId6"/>
    <p:sldId id="360" r:id="rId7"/>
    <p:sldId id="389" r:id="rId8"/>
    <p:sldId id="273" r:id="rId9"/>
    <p:sldId id="363" r:id="rId10"/>
    <p:sldId id="300" r:id="rId11"/>
    <p:sldId id="311" r:id="rId12"/>
    <p:sldId id="365" r:id="rId13"/>
    <p:sldId id="274" r:id="rId14"/>
    <p:sldId id="383" r:id="rId15"/>
    <p:sldId id="301" r:id="rId16"/>
    <p:sldId id="295" r:id="rId17"/>
    <p:sldId id="312" r:id="rId18"/>
    <p:sldId id="275" r:id="rId19"/>
    <p:sldId id="384" r:id="rId20"/>
    <p:sldId id="302" r:id="rId21"/>
    <p:sldId id="305" r:id="rId22"/>
    <p:sldId id="306" r:id="rId23"/>
    <p:sldId id="276" r:id="rId24"/>
    <p:sldId id="385" r:id="rId25"/>
    <p:sldId id="375" r:id="rId26"/>
    <p:sldId id="376" r:id="rId27"/>
    <p:sldId id="377" r:id="rId28"/>
    <p:sldId id="388" r:id="rId29"/>
    <p:sldId id="277" r:id="rId30"/>
    <p:sldId id="386" r:id="rId31"/>
    <p:sldId id="294" r:id="rId32"/>
    <p:sldId id="303" r:id="rId33"/>
    <p:sldId id="296" r:id="rId34"/>
    <p:sldId id="278" r:id="rId35"/>
    <p:sldId id="387" r:id="rId36"/>
    <p:sldId id="380" r:id="rId37"/>
    <p:sldId id="381" r:id="rId38"/>
    <p:sldId id="382" r:id="rId3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Corbel" panose="020B050302020402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gUxJ8wfT2vno+HxoWjhtVnpTYQ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863D"/>
    <a:srgbClr val="008A3E"/>
    <a:srgbClr val="99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B241B-A5E1-42AE-8BB0-76715E1DD9ED}" v="3365" dt="2025-08-25T20:53:04.924"/>
    <p1510:client id="{FB211637-9F36-D787-41B7-F0E913DFE8A2}" v="1225" dt="2025-08-25T08:56:37.719"/>
  </p1510:revLst>
</p1510:revInfo>
</file>

<file path=ppt/tableStyles.xml><?xml version="1.0" encoding="utf-8"?>
<a:tblStyleLst xmlns:a="http://schemas.openxmlformats.org/drawingml/2006/main" def="{A23F1BD2-CFBE-420D-9B3A-524864E4038B}">
  <a:tblStyle styleId="{A23F1BD2-CFBE-420D-9B3A-524864E4038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9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run Osborn" userId="S::gosborn@nythe.excalibur.org.uk::00e82e86-a97c-4668-8de5-ce1bfcd14cbe" providerId="AD" clId="Web-{F3BD8736-BE12-F343-DFDB-2D53F45E1687}"/>
    <pc:docChg chg="modSld">
      <pc:chgData name="Gudrun Osborn" userId="S::gosborn@nythe.excalibur.org.uk::00e82e86-a97c-4668-8de5-ce1bfcd14cbe" providerId="AD" clId="Web-{F3BD8736-BE12-F343-DFDB-2D53F45E1687}" dt="2025-08-24T12:27:33.368" v="49"/>
      <pc:docMkLst>
        <pc:docMk/>
      </pc:docMkLst>
      <pc:sldChg chg="modSp">
        <pc:chgData name="Gudrun Osborn" userId="S::gosborn@nythe.excalibur.org.uk::00e82e86-a97c-4668-8de5-ce1bfcd14cbe" providerId="AD" clId="Web-{F3BD8736-BE12-F343-DFDB-2D53F45E1687}" dt="2025-08-24T12:27:33.368" v="49"/>
        <pc:sldMkLst>
          <pc:docMk/>
          <pc:sldMk cId="3981842481" sldId="363"/>
        </pc:sldMkLst>
        <pc:graphicFrameChg chg="mod modGraphic">
          <ac:chgData name="Gudrun Osborn" userId="S::gosborn@nythe.excalibur.org.uk::00e82e86-a97c-4668-8de5-ce1bfcd14cbe" providerId="AD" clId="Web-{F3BD8736-BE12-F343-DFDB-2D53F45E1687}" dt="2025-08-24T12:27:33.368" v="49"/>
          <ac:graphicFrameMkLst>
            <pc:docMk/>
            <pc:sldMk cId="3981842481" sldId="363"/>
            <ac:graphicFrameMk id="2" creationId="{2E72A960-FB43-4564-9F24-31027E852F6F}"/>
          </ac:graphicFrameMkLst>
        </pc:graphicFrameChg>
      </pc:sldChg>
    </pc:docChg>
  </pc:docChgLst>
  <pc:docChgLst>
    <pc:chgData name="Carly Robbins" userId="S::crobbins@nythe.excalibur.org.uk::7dae3871-34d5-43e3-979a-1ef02b424db0" providerId="AD" clId="Web-{6808F863-D3D3-F299-9898-08C3B3BEB97B}"/>
    <pc:docChg chg="modSld">
      <pc:chgData name="Carly Robbins" userId="S::crobbins@nythe.excalibur.org.uk::7dae3871-34d5-43e3-979a-1ef02b424db0" providerId="AD" clId="Web-{6808F863-D3D3-F299-9898-08C3B3BEB97B}" dt="2025-07-09T14:28:22.446" v="0" actId="14100"/>
      <pc:docMkLst>
        <pc:docMk/>
      </pc:docMkLst>
      <pc:sldChg chg="modSp">
        <pc:chgData name="Carly Robbins" userId="S::crobbins@nythe.excalibur.org.uk::7dae3871-34d5-43e3-979a-1ef02b424db0" providerId="AD" clId="Web-{6808F863-D3D3-F299-9898-08C3B3BEB97B}" dt="2025-07-09T14:28:22.446" v="0" actId="14100"/>
        <pc:sldMkLst>
          <pc:docMk/>
          <pc:sldMk cId="76310878" sldId="301"/>
        </pc:sldMkLst>
      </pc:sldChg>
    </pc:docChg>
  </pc:docChgLst>
  <pc:docChgLst>
    <pc:chgData name="Gudrun Osborn" userId="S::gosborn@nythe.excalibur.org.uk::00e82e86-a97c-4668-8de5-ce1bfcd14cbe" providerId="AD" clId="Web-{76C30153-38EC-1139-A15D-A54FE7DE1922}"/>
    <pc:docChg chg="modSld sldOrd">
      <pc:chgData name="Gudrun Osborn" userId="S::gosborn@nythe.excalibur.org.uk::00e82e86-a97c-4668-8de5-ce1bfcd14cbe" providerId="AD" clId="Web-{76C30153-38EC-1139-A15D-A54FE7DE1922}" dt="2025-08-06T19:57:34.334" v="2908"/>
      <pc:docMkLst>
        <pc:docMk/>
      </pc:docMkLst>
      <pc:sldChg chg="ord">
        <pc:chgData name="Gudrun Osborn" userId="S::gosborn@nythe.excalibur.org.uk::00e82e86-a97c-4668-8de5-ce1bfcd14cbe" providerId="AD" clId="Web-{76C30153-38EC-1139-A15D-A54FE7DE1922}" dt="2025-08-06T18:15:28.010" v="586"/>
        <pc:sldMkLst>
          <pc:docMk/>
          <pc:sldMk cId="2857853732" sldId="273"/>
        </pc:sldMkLst>
      </pc:sldChg>
      <pc:sldChg chg="addSp delSp modSp">
        <pc:chgData name="Gudrun Osborn" userId="S::gosborn@nythe.excalibur.org.uk::00e82e86-a97c-4668-8de5-ce1bfcd14cbe" providerId="AD" clId="Web-{76C30153-38EC-1139-A15D-A54FE7DE1922}" dt="2025-08-06T19:44:12.617" v="2615"/>
        <pc:sldMkLst>
          <pc:docMk/>
          <pc:sldMk cId="363524264" sldId="294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4:12.617" v="2615"/>
          <ac:graphicFrameMkLst>
            <pc:docMk/>
            <pc:sldMk cId="363524264" sldId="294"/>
            <ac:graphicFrameMk id="2" creationId="{2E72A960-FB43-4564-9F24-31027E852F6F}"/>
          </ac:graphicFrameMkLst>
        </pc:graphicFrameChg>
        <pc:picChg chg="add mod">
          <ac:chgData name="Gudrun Osborn" userId="S::gosborn@nythe.excalibur.org.uk::00e82e86-a97c-4668-8de5-ce1bfcd14cbe" providerId="AD" clId="Web-{76C30153-38EC-1139-A15D-A54FE7DE1922}" dt="2025-08-06T19:28:23.069" v="2104" actId="1076"/>
          <ac:picMkLst>
            <pc:docMk/>
            <pc:sldMk cId="363524264" sldId="294"/>
            <ac:picMk id="6" creationId="{3FCF9F8F-35C5-A1CE-863E-0A33F79F3B45}"/>
          </ac:picMkLst>
        </pc:picChg>
      </pc:sldChg>
      <pc:sldChg chg="modSp">
        <pc:chgData name="Gudrun Osborn" userId="S::gosborn@nythe.excalibur.org.uk::00e82e86-a97c-4668-8de5-ce1bfcd14cbe" providerId="AD" clId="Web-{76C30153-38EC-1139-A15D-A54FE7DE1922}" dt="2025-08-06T19:18:47.370" v="1652"/>
        <pc:sldMkLst>
          <pc:docMk/>
          <pc:sldMk cId="3541103188" sldId="295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18:47.370" v="1652"/>
          <ac:graphicFrameMkLst>
            <pc:docMk/>
            <pc:sldMk cId="3541103188" sldId="295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47:13.761" v="2706"/>
        <pc:sldMkLst>
          <pc:docMk/>
          <pc:sldMk cId="4234793916" sldId="296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7:13.761" v="2706"/>
          <ac:graphicFrameMkLst>
            <pc:docMk/>
            <pc:sldMk cId="4234793916" sldId="296"/>
            <ac:graphicFrameMk id="2" creationId="{2E72A960-FB43-4564-9F24-31027E852F6F}"/>
          </ac:graphicFrameMkLst>
        </pc:graphicFrameChg>
      </pc:sldChg>
      <pc:sldChg chg="addSp delSp modSp">
        <pc:chgData name="Gudrun Osborn" userId="S::gosborn@nythe.excalibur.org.uk::00e82e86-a97c-4668-8de5-ce1bfcd14cbe" providerId="AD" clId="Web-{76C30153-38EC-1139-A15D-A54FE7DE1922}" dt="2025-08-06T19:53:39.127" v="2836"/>
        <pc:sldMkLst>
          <pc:docMk/>
          <pc:sldMk cId="3980841143" sldId="300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53:39.127" v="2836"/>
          <ac:graphicFrameMkLst>
            <pc:docMk/>
            <pc:sldMk cId="3980841143" sldId="300"/>
            <ac:graphicFrameMk id="2" creationId="{2E72A960-FB43-4564-9F24-31027E852F6F}"/>
          </ac:graphicFrameMkLst>
        </pc:graphicFrameChg>
        <pc:picChg chg="add mod">
          <ac:chgData name="Gudrun Osborn" userId="S::gosborn@nythe.excalibur.org.uk::00e82e86-a97c-4668-8de5-ce1bfcd14cbe" providerId="AD" clId="Web-{76C30153-38EC-1139-A15D-A54FE7DE1922}" dt="2025-08-06T19:23:46.403" v="1728" actId="1076"/>
          <ac:picMkLst>
            <pc:docMk/>
            <pc:sldMk cId="3980841143" sldId="300"/>
            <ac:picMk id="8" creationId="{8CA9BB1E-1B19-C591-D088-993F755BD173}"/>
          </ac:picMkLst>
        </pc:picChg>
      </pc:sldChg>
      <pc:sldChg chg="addSp delSp modSp">
        <pc:chgData name="Gudrun Osborn" userId="S::gosborn@nythe.excalibur.org.uk::00e82e86-a97c-4668-8de5-ce1bfcd14cbe" providerId="AD" clId="Web-{76C30153-38EC-1139-A15D-A54FE7DE1922}" dt="2025-08-06T19:43:38.631" v="2607"/>
        <pc:sldMkLst>
          <pc:docMk/>
          <pc:sldMk cId="76310878" sldId="301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3:38.631" v="2607"/>
          <ac:graphicFrameMkLst>
            <pc:docMk/>
            <pc:sldMk cId="76310878" sldId="301"/>
            <ac:graphicFrameMk id="2" creationId="{2E72A960-FB43-4564-9F24-31027E852F6F}"/>
          </ac:graphicFrameMkLst>
        </pc:graphicFrameChg>
        <pc:picChg chg="mod">
          <ac:chgData name="Gudrun Osborn" userId="S::gosborn@nythe.excalibur.org.uk::00e82e86-a97c-4668-8de5-ce1bfcd14cbe" providerId="AD" clId="Web-{76C30153-38EC-1139-A15D-A54FE7DE1922}" dt="2025-08-06T17:37:18.168" v="362" actId="1076"/>
          <ac:picMkLst>
            <pc:docMk/>
            <pc:sldMk cId="76310878" sldId="301"/>
            <ac:picMk id="3" creationId="{568D02C6-FAD6-9009-1258-EAA4850E1B37}"/>
          </ac:picMkLst>
        </pc:picChg>
        <pc:picChg chg="mod">
          <ac:chgData name="Gudrun Osborn" userId="S::gosborn@nythe.excalibur.org.uk::00e82e86-a97c-4668-8de5-ce1bfcd14cbe" providerId="AD" clId="Web-{76C30153-38EC-1139-A15D-A54FE7DE1922}" dt="2025-08-06T17:37:25.074" v="364" actId="14100"/>
          <ac:picMkLst>
            <pc:docMk/>
            <pc:sldMk cId="76310878" sldId="301"/>
            <ac:picMk id="4" creationId="{3A312ADD-B39E-2944-00CC-3884BA1C8EF8}"/>
          </ac:picMkLst>
        </pc:picChg>
        <pc:picChg chg="add mod">
          <ac:chgData name="Gudrun Osborn" userId="S::gosborn@nythe.excalibur.org.uk::00e82e86-a97c-4668-8de5-ce1bfcd14cbe" providerId="AD" clId="Web-{76C30153-38EC-1139-A15D-A54FE7DE1922}" dt="2025-08-06T19:24:19.701" v="1737" actId="1076"/>
          <ac:picMkLst>
            <pc:docMk/>
            <pc:sldMk cId="76310878" sldId="301"/>
            <ac:picMk id="5" creationId="{DBBEF212-6070-0DB9-6EAB-0222C4731E1C}"/>
          </ac:picMkLst>
        </pc:picChg>
        <pc:picChg chg="mod">
          <ac:chgData name="Gudrun Osborn" userId="S::gosborn@nythe.excalibur.org.uk::00e82e86-a97c-4668-8de5-ce1bfcd14cbe" providerId="AD" clId="Web-{76C30153-38EC-1139-A15D-A54FE7DE1922}" dt="2025-08-06T17:37:38.981" v="368" actId="14100"/>
          <ac:picMkLst>
            <pc:docMk/>
            <pc:sldMk cId="76310878" sldId="301"/>
            <ac:picMk id="8" creationId="{16BFD103-B52E-A306-535F-6758C04230F0}"/>
          </ac:picMkLst>
        </pc:picChg>
        <pc:picChg chg="mod">
          <ac:chgData name="Gudrun Osborn" userId="S::gosborn@nythe.excalibur.org.uk::00e82e86-a97c-4668-8de5-ce1bfcd14cbe" providerId="AD" clId="Web-{76C30153-38EC-1139-A15D-A54FE7DE1922}" dt="2025-08-06T17:37:46.950" v="371" actId="1076"/>
          <ac:picMkLst>
            <pc:docMk/>
            <pc:sldMk cId="76310878" sldId="301"/>
            <ac:picMk id="9" creationId="{1F6A75E0-8763-FD51-418B-E9D5B0B79D87}"/>
          </ac:picMkLst>
        </pc:picChg>
      </pc:sldChg>
      <pc:sldChg chg="addSp delSp modSp">
        <pc:chgData name="Gudrun Osborn" userId="S::gosborn@nythe.excalibur.org.uk::00e82e86-a97c-4668-8de5-ce1bfcd14cbe" providerId="AD" clId="Web-{76C30153-38EC-1139-A15D-A54FE7DE1922}" dt="2025-08-06T19:41:45.643" v="2527"/>
        <pc:sldMkLst>
          <pc:docMk/>
          <pc:sldMk cId="1218698498" sldId="302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1:45.643" v="2527"/>
          <ac:graphicFrameMkLst>
            <pc:docMk/>
            <pc:sldMk cId="1218698498" sldId="302"/>
            <ac:graphicFrameMk id="2" creationId="{2E72A960-FB43-4564-9F24-31027E852F6F}"/>
          </ac:graphicFrameMkLst>
        </pc:graphicFrameChg>
        <pc:picChg chg="add mod">
          <ac:chgData name="Gudrun Osborn" userId="S::gosborn@nythe.excalibur.org.uk::00e82e86-a97c-4668-8de5-ce1bfcd14cbe" providerId="AD" clId="Web-{76C30153-38EC-1139-A15D-A54FE7DE1922}" dt="2025-08-06T19:26:13.237" v="1982" actId="1076"/>
          <ac:picMkLst>
            <pc:docMk/>
            <pc:sldMk cId="1218698498" sldId="302"/>
            <ac:picMk id="8" creationId="{0DFC94B7-CF8F-C9E7-2531-EAE77B9AD6EF}"/>
          </ac:picMkLst>
        </pc:picChg>
      </pc:sldChg>
      <pc:sldChg chg="modSp">
        <pc:chgData name="Gudrun Osborn" userId="S::gosborn@nythe.excalibur.org.uk::00e82e86-a97c-4668-8de5-ce1bfcd14cbe" providerId="AD" clId="Web-{76C30153-38EC-1139-A15D-A54FE7DE1922}" dt="2025-08-06T19:57:34.334" v="2908"/>
        <pc:sldMkLst>
          <pc:docMk/>
          <pc:sldMk cId="3958275830" sldId="303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57:34.334" v="2908"/>
          <ac:graphicFrameMkLst>
            <pc:docMk/>
            <pc:sldMk cId="3958275830" sldId="303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56:26.034" v="2878"/>
        <pc:sldMkLst>
          <pc:docMk/>
          <pc:sldMk cId="786246737" sldId="305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56:26.034" v="2878"/>
          <ac:graphicFrameMkLst>
            <pc:docMk/>
            <pc:sldMk cId="786246737" sldId="305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47:56.620" v="2746"/>
        <pc:sldMkLst>
          <pc:docMk/>
          <pc:sldMk cId="4072250806" sldId="306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7:56.620" v="2746"/>
          <ac:graphicFrameMkLst>
            <pc:docMk/>
            <pc:sldMk cId="4072250806" sldId="306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09:25.749" v="742"/>
        <pc:sldMkLst>
          <pc:docMk/>
          <pc:sldMk cId="753911786" sldId="311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09:25.749" v="742"/>
          <ac:graphicFrameMkLst>
            <pc:docMk/>
            <pc:sldMk cId="753911786" sldId="311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48:15.355" v="2748"/>
        <pc:sldMkLst>
          <pc:docMk/>
          <pc:sldMk cId="637512584" sldId="312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8:15.355" v="2748"/>
          <ac:graphicFrameMkLst>
            <pc:docMk/>
            <pc:sldMk cId="637512584" sldId="312"/>
            <ac:graphicFrameMk id="2" creationId="{2E72A960-FB43-4564-9F24-31027E852F6F}"/>
          </ac:graphicFrameMkLst>
        </pc:graphicFrameChg>
      </pc:sldChg>
      <pc:sldChg chg="modSp ord">
        <pc:chgData name="Gudrun Osborn" userId="S::gosborn@nythe.excalibur.org.uk::00e82e86-a97c-4668-8de5-ce1bfcd14cbe" providerId="AD" clId="Web-{76C30153-38EC-1139-A15D-A54FE7DE1922}" dt="2025-08-06T18:15:28.010" v="587"/>
        <pc:sldMkLst>
          <pc:docMk/>
          <pc:sldMk cId="3981842481" sldId="363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3:59:06.066" v="321"/>
          <ac:graphicFrameMkLst>
            <pc:docMk/>
            <pc:sldMk cId="3981842481" sldId="363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7:39:00.326" v="383"/>
        <pc:sldMkLst>
          <pc:docMk/>
          <pc:sldMk cId="1237728644" sldId="365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7:39:00.326" v="383"/>
          <ac:graphicFrameMkLst>
            <pc:docMk/>
            <pc:sldMk cId="1237728644" sldId="365"/>
            <ac:graphicFrameMk id="2" creationId="{2E72A960-FB43-4564-9F24-31027E852F6F}"/>
          </ac:graphicFrameMkLst>
        </pc:graphicFrameChg>
      </pc:sldChg>
      <pc:sldChg chg="addSp delSp modSp">
        <pc:chgData name="Gudrun Osborn" userId="S::gosborn@nythe.excalibur.org.uk::00e82e86-a97c-4668-8de5-ce1bfcd14cbe" providerId="AD" clId="Web-{76C30153-38EC-1139-A15D-A54FE7DE1922}" dt="2025-08-06T19:31:58.120" v="2321"/>
        <pc:sldMkLst>
          <pc:docMk/>
          <pc:sldMk cId="1375239689" sldId="375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31:58.120" v="2321"/>
          <ac:graphicFrameMkLst>
            <pc:docMk/>
            <pc:sldMk cId="1375239689" sldId="375"/>
            <ac:graphicFrameMk id="2" creationId="{2E72A960-FB43-4564-9F24-31027E852F6F}"/>
          </ac:graphicFrameMkLst>
        </pc:graphicFrameChg>
        <pc:picChg chg="add mod">
          <ac:chgData name="Gudrun Osborn" userId="S::gosborn@nythe.excalibur.org.uk::00e82e86-a97c-4668-8de5-ce1bfcd14cbe" providerId="AD" clId="Web-{76C30153-38EC-1139-A15D-A54FE7DE1922}" dt="2025-08-06T19:26:59.817" v="2048" actId="1076"/>
          <ac:picMkLst>
            <pc:docMk/>
            <pc:sldMk cId="1375239689" sldId="375"/>
            <ac:picMk id="8" creationId="{4BFF7036-F2D0-FE61-80FE-E46B8A35C167}"/>
          </ac:picMkLst>
        </pc:picChg>
      </pc:sldChg>
      <pc:sldChg chg="modSp">
        <pc:chgData name="Gudrun Osborn" userId="S::gosborn@nythe.excalibur.org.uk::00e82e86-a97c-4668-8de5-ce1bfcd14cbe" providerId="AD" clId="Web-{76C30153-38EC-1139-A15D-A54FE7DE1922}" dt="2025-08-06T19:19:08.011" v="1680"/>
        <pc:sldMkLst>
          <pc:docMk/>
          <pc:sldMk cId="3454678927" sldId="376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19:08.011" v="1680"/>
          <ac:graphicFrameMkLst>
            <pc:docMk/>
            <pc:sldMk cId="3454678927" sldId="376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16:59.634" v="1630"/>
        <pc:sldMkLst>
          <pc:docMk/>
          <pc:sldMk cId="1221343081" sldId="377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16:59.634" v="1630"/>
          <ac:graphicFrameMkLst>
            <pc:docMk/>
            <pc:sldMk cId="1221343081" sldId="377"/>
            <ac:graphicFrameMk id="2" creationId="{2E72A960-FB43-4564-9F24-31027E852F6F}"/>
          </ac:graphicFrameMkLst>
        </pc:graphicFrameChg>
      </pc:sldChg>
      <pc:sldChg chg="addSp delSp modSp">
        <pc:chgData name="Gudrun Osborn" userId="S::gosborn@nythe.excalibur.org.uk::00e82e86-a97c-4668-8de5-ce1bfcd14cbe" providerId="AD" clId="Web-{76C30153-38EC-1139-A15D-A54FE7DE1922}" dt="2025-08-06T19:46:40.245" v="2704" actId="1076"/>
        <pc:sldMkLst>
          <pc:docMk/>
          <pc:sldMk cId="1697475207" sldId="380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6:37.558" v="2703"/>
          <ac:graphicFrameMkLst>
            <pc:docMk/>
            <pc:sldMk cId="1697475207" sldId="380"/>
            <ac:graphicFrameMk id="2" creationId="{2E72A960-FB43-4564-9F24-31027E852F6F}"/>
          </ac:graphicFrameMkLst>
        </pc:graphicFrameChg>
        <pc:picChg chg="add mod">
          <ac:chgData name="Gudrun Osborn" userId="S::gosborn@nythe.excalibur.org.uk::00e82e86-a97c-4668-8de5-ce1bfcd14cbe" providerId="AD" clId="Web-{76C30153-38EC-1139-A15D-A54FE7DE1922}" dt="2025-08-06T19:46:40.245" v="2704" actId="1076"/>
          <ac:picMkLst>
            <pc:docMk/>
            <pc:sldMk cId="1697475207" sldId="380"/>
            <ac:picMk id="8" creationId="{1B1FDF8F-0382-AF20-B139-881AF60219A1}"/>
          </ac:picMkLst>
        </pc:picChg>
      </pc:sldChg>
      <pc:sldChg chg="modSp">
        <pc:chgData name="Gudrun Osborn" userId="S::gosborn@nythe.excalibur.org.uk::00e82e86-a97c-4668-8de5-ce1bfcd14cbe" providerId="AD" clId="Web-{76C30153-38EC-1139-A15D-A54FE7DE1922}" dt="2025-08-06T19:45:16.322" v="2663"/>
        <pc:sldMkLst>
          <pc:docMk/>
          <pc:sldMk cId="3894756414" sldId="381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5:16.322" v="2663"/>
          <ac:graphicFrameMkLst>
            <pc:docMk/>
            <pc:sldMk cId="3894756414" sldId="381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44:57.274" v="2653"/>
        <pc:sldMkLst>
          <pc:docMk/>
          <pc:sldMk cId="3372231523" sldId="382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44:57.274" v="2653"/>
          <ac:graphicFrameMkLst>
            <pc:docMk/>
            <pc:sldMk cId="3372231523" sldId="382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7:39:34.873" v="479"/>
        <pc:sldMkLst>
          <pc:docMk/>
          <pc:sldMk cId="3548147155" sldId="383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7:39:34.873" v="479"/>
          <ac:graphicFrameMkLst>
            <pc:docMk/>
            <pc:sldMk cId="3548147155" sldId="383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76C30153-38EC-1139-A15D-A54FE7DE1922}" dt="2025-08-06T19:11:48.003" v="924"/>
        <pc:sldMkLst>
          <pc:docMk/>
          <pc:sldMk cId="3042295950" sldId="384"/>
        </pc:sldMkLst>
        <pc:graphicFrameChg chg="mod modGraphic">
          <ac:chgData name="Gudrun Osborn" userId="S::gosborn@nythe.excalibur.org.uk::00e82e86-a97c-4668-8de5-ce1bfcd14cbe" providerId="AD" clId="Web-{76C30153-38EC-1139-A15D-A54FE7DE1922}" dt="2025-08-06T19:11:48.003" v="924"/>
          <ac:graphicFrameMkLst>
            <pc:docMk/>
            <pc:sldMk cId="3042295950" sldId="384"/>
            <ac:graphicFrameMk id="2" creationId="{2E72A960-FB43-4564-9F24-31027E852F6F}"/>
          </ac:graphicFrameMkLst>
        </pc:graphicFrameChg>
      </pc:sldChg>
    </pc:docChg>
  </pc:docChgLst>
  <pc:docChgLst>
    <pc:chgData name="Gudrun Osborn" userId="S::gosborn@nythe.excalibur.org.uk::00e82e86-a97c-4668-8de5-ce1bfcd14cbe" providerId="AD" clId="Web-{5EEAFE31-FBBA-4E63-D0B5-733F7EE9365B}"/>
    <pc:docChg chg="modSld">
      <pc:chgData name="Gudrun Osborn" userId="S::gosborn@nythe.excalibur.org.uk::00e82e86-a97c-4668-8de5-ce1bfcd14cbe" providerId="AD" clId="Web-{5EEAFE31-FBBA-4E63-D0B5-733F7EE9365B}" dt="2025-05-12T19:14:55.148" v="116"/>
      <pc:docMkLst>
        <pc:docMk/>
      </pc:docMkLst>
      <pc:sldChg chg="modSp">
        <pc:chgData name="Gudrun Osborn" userId="S::gosborn@nythe.excalibur.org.uk::00e82e86-a97c-4668-8de5-ce1bfcd14cbe" providerId="AD" clId="Web-{5EEAFE31-FBBA-4E63-D0B5-733F7EE9365B}" dt="2025-05-12T19:10:58.028" v="3" actId="20577"/>
        <pc:sldMkLst>
          <pc:docMk/>
          <pc:sldMk cId="0" sldId="256"/>
        </pc:sldMkLst>
      </pc:sldChg>
      <pc:sldChg chg="modSp">
        <pc:chgData name="Gudrun Osborn" userId="S::gosborn@nythe.excalibur.org.uk::00e82e86-a97c-4668-8de5-ce1bfcd14cbe" providerId="AD" clId="Web-{5EEAFE31-FBBA-4E63-D0B5-733F7EE9365B}" dt="2025-05-12T19:14:01.458" v="72"/>
        <pc:sldMkLst>
          <pc:docMk/>
          <pc:sldMk cId="3980841143" sldId="300"/>
        </pc:sldMkLst>
      </pc:sldChg>
      <pc:sldChg chg="modSp">
        <pc:chgData name="Gudrun Osborn" userId="S::gosborn@nythe.excalibur.org.uk::00e82e86-a97c-4668-8de5-ce1bfcd14cbe" providerId="AD" clId="Web-{5EEAFE31-FBBA-4E63-D0B5-733F7EE9365B}" dt="2025-05-12T19:11:21.826" v="39"/>
        <pc:sldMkLst>
          <pc:docMk/>
          <pc:sldMk cId="3981842481" sldId="363"/>
        </pc:sldMkLst>
      </pc:sldChg>
      <pc:sldChg chg="modSp">
        <pc:chgData name="Gudrun Osborn" userId="S::gosborn@nythe.excalibur.org.uk::00e82e86-a97c-4668-8de5-ce1bfcd14cbe" providerId="AD" clId="Web-{5EEAFE31-FBBA-4E63-D0B5-733F7EE9365B}" dt="2025-05-12T19:14:55.148" v="116"/>
        <pc:sldMkLst>
          <pc:docMk/>
          <pc:sldMk cId="1237728644" sldId="365"/>
        </pc:sldMkLst>
      </pc:sldChg>
    </pc:docChg>
  </pc:docChgLst>
  <pc:docChgLst>
    <pc:chgData name="Gudrun Osborn" userId="00e82e86-a97c-4668-8de5-ce1bfcd14cbe" providerId="ADAL" clId="{201B241B-A5E1-42AE-8BB0-76715E1DD9ED}"/>
    <pc:docChg chg="undo custSel modSld">
      <pc:chgData name="Gudrun Osborn" userId="00e82e86-a97c-4668-8de5-ce1bfcd14cbe" providerId="ADAL" clId="{201B241B-A5E1-42AE-8BB0-76715E1DD9ED}" dt="2025-08-25T21:02:03.912" v="7245" actId="255"/>
      <pc:docMkLst>
        <pc:docMk/>
      </pc:docMkLst>
      <pc:sldChg chg="modSp mod">
        <pc:chgData name="Gudrun Osborn" userId="00e82e86-a97c-4668-8de5-ce1bfcd14cbe" providerId="ADAL" clId="{201B241B-A5E1-42AE-8BB0-76715E1DD9ED}" dt="2025-08-25T20:58:17.490" v="7243" actId="20577"/>
        <pc:sldMkLst>
          <pc:docMk/>
          <pc:sldMk cId="363524264" sldId="294"/>
        </pc:sldMkLst>
        <pc:graphicFrameChg chg="modGraphic">
          <ac:chgData name="Gudrun Osborn" userId="00e82e86-a97c-4668-8de5-ce1bfcd14cbe" providerId="ADAL" clId="{201B241B-A5E1-42AE-8BB0-76715E1DD9ED}" dt="2025-08-25T20:58:17.490" v="7243" actId="20577"/>
          <ac:graphicFrameMkLst>
            <pc:docMk/>
            <pc:sldMk cId="363524264" sldId="294"/>
            <ac:graphicFrameMk id="2" creationId="{2E72A960-FB43-4564-9F24-31027E852F6F}"/>
          </ac:graphicFrameMkLst>
        </pc:graphicFrameChg>
        <pc:picChg chg="mod">
          <ac:chgData name="Gudrun Osborn" userId="00e82e86-a97c-4668-8de5-ce1bfcd14cbe" providerId="ADAL" clId="{201B241B-A5E1-42AE-8BB0-76715E1DD9ED}" dt="2025-08-25T20:58:04.927" v="7242" actId="1076"/>
          <ac:picMkLst>
            <pc:docMk/>
            <pc:sldMk cId="363524264" sldId="294"/>
            <ac:picMk id="3" creationId="{46B9DC0D-4826-67F6-A6D9-6F7079CE3A2C}"/>
          </ac:picMkLst>
        </pc:picChg>
      </pc:sldChg>
      <pc:sldChg chg="modSp mod">
        <pc:chgData name="Gudrun Osborn" userId="00e82e86-a97c-4668-8de5-ce1bfcd14cbe" providerId="ADAL" clId="{201B241B-A5E1-42AE-8BB0-76715E1DD9ED}" dt="2025-08-25T09:25:16.295" v="896" actId="20577"/>
        <pc:sldMkLst>
          <pc:docMk/>
          <pc:sldMk cId="3541103188" sldId="295"/>
        </pc:sldMkLst>
        <pc:graphicFrameChg chg="modGraphic">
          <ac:chgData name="Gudrun Osborn" userId="00e82e86-a97c-4668-8de5-ce1bfcd14cbe" providerId="ADAL" clId="{201B241B-A5E1-42AE-8BB0-76715E1DD9ED}" dt="2025-08-25T09:25:16.295" v="896" actId="20577"/>
          <ac:graphicFrameMkLst>
            <pc:docMk/>
            <pc:sldMk cId="3541103188" sldId="295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50:19.235" v="4872" actId="1076"/>
        <pc:sldMkLst>
          <pc:docMk/>
          <pc:sldMk cId="4234793916" sldId="296"/>
        </pc:sldMkLst>
        <pc:graphicFrameChg chg="mod modGraphic">
          <ac:chgData name="Gudrun Osborn" userId="00e82e86-a97c-4668-8de5-ce1bfcd14cbe" providerId="ADAL" clId="{201B241B-A5E1-42AE-8BB0-76715E1DD9ED}" dt="2025-08-25T11:50:19.235" v="4872" actId="1076"/>
          <ac:graphicFrameMkLst>
            <pc:docMk/>
            <pc:sldMk cId="4234793916" sldId="296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09:06:55.021" v="309" actId="20577"/>
        <pc:sldMkLst>
          <pc:docMk/>
          <pc:sldMk cId="3980841143" sldId="300"/>
        </pc:sldMkLst>
        <pc:graphicFrameChg chg="modGraphic">
          <ac:chgData name="Gudrun Osborn" userId="00e82e86-a97c-4668-8de5-ce1bfcd14cbe" providerId="ADAL" clId="{201B241B-A5E1-42AE-8BB0-76715E1DD9ED}" dt="2025-08-25T09:06:55.021" v="309" actId="20577"/>
          <ac:graphicFrameMkLst>
            <pc:docMk/>
            <pc:sldMk cId="3980841143" sldId="300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09:05:22.160" v="232" actId="20577"/>
        <pc:sldMkLst>
          <pc:docMk/>
          <pc:sldMk cId="76310878" sldId="301"/>
        </pc:sldMkLst>
        <pc:graphicFrameChg chg="modGraphic">
          <ac:chgData name="Gudrun Osborn" userId="00e82e86-a97c-4668-8de5-ce1bfcd14cbe" providerId="ADAL" clId="{201B241B-A5E1-42AE-8BB0-76715E1DD9ED}" dt="2025-08-25T09:05:22.160" v="232" actId="20577"/>
          <ac:graphicFrameMkLst>
            <pc:docMk/>
            <pc:sldMk cId="76310878" sldId="301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0:58:47.294" v="2111" actId="6549"/>
        <pc:sldMkLst>
          <pc:docMk/>
          <pc:sldMk cId="1218698498" sldId="302"/>
        </pc:sldMkLst>
        <pc:graphicFrameChg chg="modGraphic">
          <ac:chgData name="Gudrun Osborn" userId="00e82e86-a97c-4668-8de5-ce1bfcd14cbe" providerId="ADAL" clId="{201B241B-A5E1-42AE-8BB0-76715E1DD9ED}" dt="2025-08-25T10:58:47.294" v="2111" actId="6549"/>
          <ac:graphicFrameMkLst>
            <pc:docMk/>
            <pc:sldMk cId="1218698498" sldId="302"/>
            <ac:graphicFrameMk id="2" creationId="{2E72A960-FB43-4564-9F24-31027E852F6F}"/>
          </ac:graphicFrameMkLst>
        </pc:graphicFrameChg>
        <pc:picChg chg="mod">
          <ac:chgData name="Gudrun Osborn" userId="00e82e86-a97c-4668-8de5-ce1bfcd14cbe" providerId="ADAL" clId="{201B241B-A5E1-42AE-8BB0-76715E1DD9ED}" dt="2025-08-25T10:58:16.030" v="2109" actId="1076"/>
          <ac:picMkLst>
            <pc:docMk/>
            <pc:sldMk cId="1218698498" sldId="302"/>
            <ac:picMk id="7" creationId="{730774E6-12AC-EB93-F198-AFFF17F234E0}"/>
          </ac:picMkLst>
        </pc:picChg>
      </pc:sldChg>
      <pc:sldChg chg="modSp mod">
        <pc:chgData name="Gudrun Osborn" userId="00e82e86-a97c-4668-8de5-ce1bfcd14cbe" providerId="ADAL" clId="{201B241B-A5E1-42AE-8BB0-76715E1DD9ED}" dt="2025-08-25T11:43:10.410" v="4520" actId="20577"/>
        <pc:sldMkLst>
          <pc:docMk/>
          <pc:sldMk cId="3958275830" sldId="303"/>
        </pc:sldMkLst>
        <pc:graphicFrameChg chg="mod modGraphic">
          <ac:chgData name="Gudrun Osborn" userId="00e82e86-a97c-4668-8de5-ce1bfcd14cbe" providerId="ADAL" clId="{201B241B-A5E1-42AE-8BB0-76715E1DD9ED}" dt="2025-08-25T11:43:10.410" v="4520" actId="20577"/>
          <ac:graphicFrameMkLst>
            <pc:docMk/>
            <pc:sldMk cId="3958275830" sldId="303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08:18.288" v="2653" actId="255"/>
        <pc:sldMkLst>
          <pc:docMk/>
          <pc:sldMk cId="786246737" sldId="305"/>
        </pc:sldMkLst>
        <pc:graphicFrameChg chg="mod modGraphic">
          <ac:chgData name="Gudrun Osborn" userId="00e82e86-a97c-4668-8de5-ce1bfcd14cbe" providerId="ADAL" clId="{201B241B-A5E1-42AE-8BB0-76715E1DD9ED}" dt="2025-08-25T11:08:18.288" v="2653" actId="255"/>
          <ac:graphicFrameMkLst>
            <pc:docMk/>
            <pc:sldMk cId="786246737" sldId="305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56:34.561" v="5326" actId="20577"/>
        <pc:sldMkLst>
          <pc:docMk/>
          <pc:sldMk cId="4072250806" sldId="306"/>
        </pc:sldMkLst>
        <pc:graphicFrameChg chg="mod modGraphic">
          <ac:chgData name="Gudrun Osborn" userId="00e82e86-a97c-4668-8de5-ce1bfcd14cbe" providerId="ADAL" clId="{201B241B-A5E1-42AE-8BB0-76715E1DD9ED}" dt="2025-08-25T11:56:34.561" v="5326" actId="20577"/>
          <ac:graphicFrameMkLst>
            <pc:docMk/>
            <pc:sldMk cId="4072250806" sldId="306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08:58:22.072" v="27" actId="20577"/>
        <pc:sldMkLst>
          <pc:docMk/>
          <pc:sldMk cId="753911786" sldId="311"/>
        </pc:sldMkLst>
        <pc:graphicFrameChg chg="modGraphic">
          <ac:chgData name="Gudrun Osborn" userId="00e82e86-a97c-4668-8de5-ce1bfcd14cbe" providerId="ADAL" clId="{201B241B-A5E1-42AE-8BB0-76715E1DD9ED}" dt="2025-08-25T08:58:22.072" v="27" actId="20577"/>
          <ac:graphicFrameMkLst>
            <pc:docMk/>
            <pc:sldMk cId="753911786" sldId="311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00:42.715" v="5416" actId="6549"/>
        <pc:sldMkLst>
          <pc:docMk/>
          <pc:sldMk cId="637512584" sldId="312"/>
        </pc:sldMkLst>
        <pc:graphicFrameChg chg="mod modGraphic">
          <ac:chgData name="Gudrun Osborn" userId="00e82e86-a97c-4668-8de5-ce1bfcd14cbe" providerId="ADAL" clId="{201B241B-A5E1-42AE-8BB0-76715E1DD9ED}" dt="2025-08-25T14:00:42.715" v="5416" actId="6549"/>
          <ac:graphicFrameMkLst>
            <pc:docMk/>
            <pc:sldMk cId="637512584" sldId="312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20:48:43.219" v="7050" actId="20577"/>
        <pc:sldMkLst>
          <pc:docMk/>
          <pc:sldMk cId="3981842481" sldId="363"/>
        </pc:sldMkLst>
        <pc:graphicFrameChg chg="modGraphic">
          <ac:chgData name="Gudrun Osborn" userId="00e82e86-a97c-4668-8de5-ce1bfcd14cbe" providerId="ADAL" clId="{201B241B-A5E1-42AE-8BB0-76715E1DD9ED}" dt="2025-08-25T20:48:43.219" v="7050" actId="20577"/>
          <ac:graphicFrameMkLst>
            <pc:docMk/>
            <pc:sldMk cId="3981842481" sldId="363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0:29:47.529" v="897" actId="14734"/>
        <pc:sldMkLst>
          <pc:docMk/>
          <pc:sldMk cId="1237728644" sldId="365"/>
        </pc:sldMkLst>
        <pc:graphicFrameChg chg="modGraphic">
          <ac:chgData name="Gudrun Osborn" userId="00e82e86-a97c-4668-8de5-ce1bfcd14cbe" providerId="ADAL" clId="{201B241B-A5E1-42AE-8BB0-76715E1DD9ED}" dt="2025-08-25T10:29:47.529" v="897" actId="14734"/>
          <ac:graphicFrameMkLst>
            <pc:docMk/>
            <pc:sldMk cId="1237728644" sldId="365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10:06.892" v="2670" actId="20577"/>
        <pc:sldMkLst>
          <pc:docMk/>
          <pc:sldMk cId="1375239689" sldId="375"/>
        </pc:sldMkLst>
        <pc:graphicFrameChg chg="modGraphic">
          <ac:chgData name="Gudrun Osborn" userId="00e82e86-a97c-4668-8de5-ce1bfcd14cbe" providerId="ADAL" clId="{201B241B-A5E1-42AE-8BB0-76715E1DD9ED}" dt="2025-08-25T11:10:06.892" v="2670" actId="20577"/>
          <ac:graphicFrameMkLst>
            <pc:docMk/>
            <pc:sldMk cId="1375239689" sldId="375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33:00.530" v="7017" actId="114"/>
        <pc:sldMkLst>
          <pc:docMk/>
          <pc:sldMk cId="3454678927" sldId="376"/>
        </pc:sldMkLst>
        <pc:graphicFrameChg chg="modGraphic">
          <ac:chgData name="Gudrun Osborn" userId="00e82e86-a97c-4668-8de5-ce1bfcd14cbe" providerId="ADAL" clId="{201B241B-A5E1-42AE-8BB0-76715E1DD9ED}" dt="2025-08-25T14:33:00.530" v="7017" actId="114"/>
          <ac:graphicFrameMkLst>
            <pc:docMk/>
            <pc:sldMk cId="3454678927" sldId="376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32:38.868" v="7015" actId="20577"/>
        <pc:sldMkLst>
          <pc:docMk/>
          <pc:sldMk cId="1221343081" sldId="377"/>
        </pc:sldMkLst>
        <pc:graphicFrameChg chg="mod modGraphic">
          <ac:chgData name="Gudrun Osborn" userId="00e82e86-a97c-4668-8de5-ce1bfcd14cbe" providerId="ADAL" clId="{201B241B-A5E1-42AE-8BB0-76715E1DD9ED}" dt="2025-08-25T14:32:38.868" v="7015" actId="20577"/>
          <ac:graphicFrameMkLst>
            <pc:docMk/>
            <pc:sldMk cId="1221343081" sldId="377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20:56:35.634" v="7202" actId="20577"/>
        <pc:sldMkLst>
          <pc:docMk/>
          <pc:sldMk cId="1697475207" sldId="380"/>
        </pc:sldMkLst>
        <pc:graphicFrameChg chg="modGraphic">
          <ac:chgData name="Gudrun Osborn" userId="00e82e86-a97c-4668-8de5-ce1bfcd14cbe" providerId="ADAL" clId="{201B241B-A5E1-42AE-8BB0-76715E1DD9ED}" dt="2025-08-25T20:56:35.634" v="7202" actId="20577"/>
          <ac:graphicFrameMkLst>
            <pc:docMk/>
            <pc:sldMk cId="1697475207" sldId="380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26:04.409" v="6950" actId="20577"/>
        <pc:sldMkLst>
          <pc:docMk/>
          <pc:sldMk cId="3894756414" sldId="381"/>
        </pc:sldMkLst>
        <pc:graphicFrameChg chg="modGraphic">
          <ac:chgData name="Gudrun Osborn" userId="00e82e86-a97c-4668-8de5-ce1bfcd14cbe" providerId="ADAL" clId="{201B241B-A5E1-42AE-8BB0-76715E1DD9ED}" dt="2025-08-25T14:26:04.409" v="6950" actId="20577"/>
          <ac:graphicFrameMkLst>
            <pc:docMk/>
            <pc:sldMk cId="3894756414" sldId="381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28:10.950" v="6971" actId="255"/>
        <pc:sldMkLst>
          <pc:docMk/>
          <pc:sldMk cId="3372231523" sldId="382"/>
        </pc:sldMkLst>
        <pc:graphicFrameChg chg="mod modGraphic">
          <ac:chgData name="Gudrun Osborn" userId="00e82e86-a97c-4668-8de5-ce1bfcd14cbe" providerId="ADAL" clId="{201B241B-A5E1-42AE-8BB0-76715E1DD9ED}" dt="2025-08-25T14:28:10.950" v="6971" actId="255"/>
          <ac:graphicFrameMkLst>
            <pc:docMk/>
            <pc:sldMk cId="3372231523" sldId="382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20:50:18.483" v="7130" actId="20577"/>
        <pc:sldMkLst>
          <pc:docMk/>
          <pc:sldMk cId="3548147155" sldId="383"/>
        </pc:sldMkLst>
        <pc:graphicFrameChg chg="mod modGraphic">
          <ac:chgData name="Gudrun Osborn" userId="00e82e86-a97c-4668-8de5-ce1bfcd14cbe" providerId="ADAL" clId="{201B241B-A5E1-42AE-8BB0-76715E1DD9ED}" dt="2025-08-25T20:50:18.483" v="7130" actId="20577"/>
          <ac:graphicFrameMkLst>
            <pc:docMk/>
            <pc:sldMk cId="3548147155" sldId="383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34:11.339" v="4196" actId="20577"/>
        <pc:sldMkLst>
          <pc:docMk/>
          <pc:sldMk cId="3042295950" sldId="384"/>
        </pc:sldMkLst>
        <pc:graphicFrameChg chg="mod modGraphic">
          <ac:chgData name="Gudrun Osborn" userId="00e82e86-a97c-4668-8de5-ce1bfcd14cbe" providerId="ADAL" clId="{201B241B-A5E1-42AE-8BB0-76715E1DD9ED}" dt="2025-08-25T11:34:11.339" v="4196" actId="20577"/>
          <ac:graphicFrameMkLst>
            <pc:docMk/>
            <pc:sldMk cId="3042295950" sldId="384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17:25.960" v="3181" actId="255"/>
        <pc:sldMkLst>
          <pc:docMk/>
          <pc:sldMk cId="1915602345" sldId="385"/>
        </pc:sldMkLst>
        <pc:graphicFrameChg chg="modGraphic">
          <ac:chgData name="Gudrun Osborn" userId="00e82e86-a97c-4668-8de5-ce1bfcd14cbe" providerId="ADAL" clId="{201B241B-A5E1-42AE-8BB0-76715E1DD9ED}" dt="2025-08-25T11:17:25.960" v="3181" actId="255"/>
          <ac:graphicFrameMkLst>
            <pc:docMk/>
            <pc:sldMk cId="1915602345" sldId="385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4:31:22.291" v="6984" actId="20577"/>
        <pc:sldMkLst>
          <pc:docMk/>
          <pc:sldMk cId="2196965341" sldId="386"/>
        </pc:sldMkLst>
        <pc:graphicFrameChg chg="mod modGraphic">
          <ac:chgData name="Gudrun Osborn" userId="00e82e86-a97c-4668-8de5-ce1bfcd14cbe" providerId="ADAL" clId="{201B241B-A5E1-42AE-8BB0-76715E1DD9ED}" dt="2025-08-25T14:31:22.291" v="6984" actId="20577"/>
          <ac:graphicFrameMkLst>
            <pc:docMk/>
            <pc:sldMk cId="2196965341" sldId="386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21:02:03.912" v="7245" actId="255"/>
        <pc:sldMkLst>
          <pc:docMk/>
          <pc:sldMk cId="3659596507" sldId="387"/>
        </pc:sldMkLst>
        <pc:graphicFrameChg chg="modGraphic">
          <ac:chgData name="Gudrun Osborn" userId="00e82e86-a97c-4668-8de5-ce1bfcd14cbe" providerId="ADAL" clId="{201B241B-A5E1-42AE-8BB0-76715E1DD9ED}" dt="2025-08-25T21:02:03.912" v="7245" actId="255"/>
          <ac:graphicFrameMkLst>
            <pc:docMk/>
            <pc:sldMk cId="3659596507" sldId="387"/>
            <ac:graphicFrameMk id="2" creationId="{2E72A960-FB43-4564-9F24-31027E852F6F}"/>
          </ac:graphicFrameMkLst>
        </pc:graphicFrameChg>
      </pc:sldChg>
      <pc:sldChg chg="modSp mod">
        <pc:chgData name="Gudrun Osborn" userId="00e82e86-a97c-4668-8de5-ce1bfcd14cbe" providerId="ADAL" clId="{201B241B-A5E1-42AE-8BB0-76715E1DD9ED}" dt="2025-08-25T11:37:54.142" v="4304" actId="2711"/>
        <pc:sldMkLst>
          <pc:docMk/>
          <pc:sldMk cId="1651644631" sldId="388"/>
        </pc:sldMkLst>
        <pc:graphicFrameChg chg="mod modGraphic">
          <ac:chgData name="Gudrun Osborn" userId="00e82e86-a97c-4668-8de5-ce1bfcd14cbe" providerId="ADAL" clId="{201B241B-A5E1-42AE-8BB0-76715E1DD9ED}" dt="2025-08-25T11:37:54.142" v="4304" actId="2711"/>
          <ac:graphicFrameMkLst>
            <pc:docMk/>
            <pc:sldMk cId="1651644631" sldId="388"/>
            <ac:graphicFrameMk id="2" creationId="{2E72A960-FB43-4564-9F24-31027E852F6F}"/>
          </ac:graphicFrameMkLst>
        </pc:graphicFrameChg>
      </pc:sldChg>
    </pc:docChg>
  </pc:docChgLst>
  <pc:docChgLst>
    <pc:chgData name="Gudrun Osborn" userId="S::gosborn@nythe.excalibur.org.uk::00e82e86-a97c-4668-8de5-ce1bfcd14cbe" providerId="AD" clId="Web-{FB211637-9F36-D787-41B7-F0E913DFE8A2}"/>
    <pc:docChg chg="modSld">
      <pc:chgData name="Gudrun Osborn" userId="S::gosborn@nythe.excalibur.org.uk::00e82e86-a97c-4668-8de5-ce1bfcd14cbe" providerId="AD" clId="Web-{FB211637-9F36-D787-41B7-F0E913DFE8A2}" dt="2025-08-25T08:56:31.735" v="1158"/>
      <pc:docMkLst>
        <pc:docMk/>
      </pc:docMkLst>
      <pc:sldChg chg="modSp">
        <pc:chgData name="Gudrun Osborn" userId="S::gosborn@nythe.excalibur.org.uk::00e82e86-a97c-4668-8de5-ce1bfcd14cbe" providerId="AD" clId="Web-{FB211637-9F36-D787-41B7-F0E913DFE8A2}" dt="2025-08-25T08:23:27.752" v="855"/>
        <pc:sldMkLst>
          <pc:docMk/>
          <pc:sldMk cId="3980841143" sldId="300"/>
        </pc:sldMkLst>
        <pc:graphicFrameChg chg="mod modGraphic">
          <ac:chgData name="Gudrun Osborn" userId="S::gosborn@nythe.excalibur.org.uk::00e82e86-a97c-4668-8de5-ce1bfcd14cbe" providerId="AD" clId="Web-{FB211637-9F36-D787-41B7-F0E913DFE8A2}" dt="2025-08-25T08:23:27.752" v="855"/>
          <ac:graphicFrameMkLst>
            <pc:docMk/>
            <pc:sldMk cId="3980841143" sldId="300"/>
            <ac:graphicFrameMk id="2" creationId="{2E72A960-FB43-4564-9F24-31027E852F6F}"/>
          </ac:graphicFrameMkLst>
        </pc:graphicFrameChg>
        <pc:picChg chg="mod">
          <ac:chgData name="Gudrun Osborn" userId="S::gosborn@nythe.excalibur.org.uk::00e82e86-a97c-4668-8de5-ce1bfcd14cbe" providerId="AD" clId="Web-{FB211637-9F36-D787-41B7-F0E913DFE8A2}" dt="2025-08-25T08:21:30.890" v="779" actId="1076"/>
          <ac:picMkLst>
            <pc:docMk/>
            <pc:sldMk cId="3980841143" sldId="300"/>
            <ac:picMk id="7" creationId="{E6847A25-4041-2AD8-8BA4-D3B7FEFB8B1A}"/>
          </ac:picMkLst>
        </pc:picChg>
      </pc:sldChg>
      <pc:sldChg chg="modSp">
        <pc:chgData name="Gudrun Osborn" userId="S::gosborn@nythe.excalibur.org.uk::00e82e86-a97c-4668-8de5-ce1bfcd14cbe" providerId="AD" clId="Web-{FB211637-9F36-D787-41B7-F0E913DFE8A2}" dt="2025-08-25T08:05:16.471" v="434"/>
        <pc:sldMkLst>
          <pc:docMk/>
          <pc:sldMk cId="753911786" sldId="311"/>
        </pc:sldMkLst>
        <pc:graphicFrameChg chg="mod modGraphic">
          <ac:chgData name="Gudrun Osborn" userId="S::gosborn@nythe.excalibur.org.uk::00e82e86-a97c-4668-8de5-ce1bfcd14cbe" providerId="AD" clId="Web-{FB211637-9F36-D787-41B7-F0E913DFE8A2}" dt="2025-08-25T08:05:16.471" v="434"/>
          <ac:graphicFrameMkLst>
            <pc:docMk/>
            <pc:sldMk cId="753911786" sldId="311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FB211637-9F36-D787-41B7-F0E913DFE8A2}" dt="2025-08-25T08:56:31.735" v="1158"/>
        <pc:sldMkLst>
          <pc:docMk/>
          <pc:sldMk cId="3981842481" sldId="363"/>
        </pc:sldMkLst>
        <pc:graphicFrameChg chg="mod modGraphic">
          <ac:chgData name="Gudrun Osborn" userId="S::gosborn@nythe.excalibur.org.uk::00e82e86-a97c-4668-8de5-ce1bfcd14cbe" providerId="AD" clId="Web-{FB211637-9F36-D787-41B7-F0E913DFE8A2}" dt="2025-08-25T08:56:31.735" v="1158"/>
          <ac:graphicFrameMkLst>
            <pc:docMk/>
            <pc:sldMk cId="3981842481" sldId="363"/>
            <ac:graphicFrameMk id="2" creationId="{2E72A960-FB43-4564-9F24-31027E852F6F}"/>
          </ac:graphicFrameMkLst>
        </pc:graphicFrameChg>
      </pc:sldChg>
      <pc:sldChg chg="modSp">
        <pc:chgData name="Gudrun Osborn" userId="S::gosborn@nythe.excalibur.org.uk::00e82e86-a97c-4668-8de5-ce1bfcd14cbe" providerId="AD" clId="Web-{FB211637-9F36-D787-41B7-F0E913DFE8A2}" dt="2025-08-25T08:24:41.083" v="938"/>
        <pc:sldMkLst>
          <pc:docMk/>
          <pc:sldMk cId="1237728644" sldId="365"/>
        </pc:sldMkLst>
        <pc:graphicFrameChg chg="mod modGraphic">
          <ac:chgData name="Gudrun Osborn" userId="S::gosborn@nythe.excalibur.org.uk::00e82e86-a97c-4668-8de5-ce1bfcd14cbe" providerId="AD" clId="Web-{FB211637-9F36-D787-41B7-F0E913DFE8A2}" dt="2025-08-25T08:24:41.083" v="938"/>
          <ac:graphicFrameMkLst>
            <pc:docMk/>
            <pc:sldMk cId="1237728644" sldId="365"/>
            <ac:graphicFrameMk id="2" creationId="{2E72A960-FB43-4564-9F24-31027E852F6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3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8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0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5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7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4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51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883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0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683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05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793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83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8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97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97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1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1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3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80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577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134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284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726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860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384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37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210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136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551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87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03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555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850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651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9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6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aliburacademiestrust.sharepoint.com/sites/eat-oarstaffteam/Shared%20Documents/Forms/AllItems.aspx?FolderCTID=0x0120004106B3642A8D154E980447A242F07A5F&amp;id=%2Fsites%2Feat%2Doarstaffteam%2FShared%20Documents%2FGeneral%2FCurriculum%2FDT%2FKS1%2FYear%20A%2FDT%20Year%20A%20Term%204%20Preparing%2Dfruit%2Dand%2Dvegetables%2DSummer%2D1%2Epdf&amp;viewid=1ed2e32b%2Da081%2D4731%2D81f4%2D45748d420185&amp;parent=%2Fsites%2Feat%2Doarstaffteam%2FShared%20Documents%2FGeneral%2FCurriculum%2FDT%2FKS1%2FYear%20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caliburacademiestrust.sharepoint.com/sites/eat-oarstaffteam/Shared%20Documents/Forms/AllItems.aspx?FolderCTID=0x0120004106B3642A8D154E980447A242F07A5F&amp;id=%2Fsites%2Feat%2Doarstaffteam%2FShared%20Documents%2FGeneral%2FCurriculum%2FPSHE%2FOare%20PSHE%20Curriculum%2Epdf&amp;viewid=1ed2e32b%2Da081%2D4731%2D81f4%2D45748d420185&amp;parent=%2Fsites%2Feat%2Doarstaffteam%2FShared%20Documents%2FGeneral%2FCurriculum%2FPSH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791966" y="973836"/>
            <a:ext cx="5390647" cy="2213864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-GB" sz="41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100">
                <a:latin typeface="Source Sans Pro"/>
                <a:ea typeface="Source Sans Pro"/>
                <a:cs typeface="Source Sans Pro"/>
                <a:sym typeface="Source Sans Pro"/>
              </a:rPr>
              <a:t>‘Rights Respecting’</a:t>
            </a:r>
            <a:br>
              <a:rPr lang="en-GB" sz="4800">
                <a:latin typeface="Source Sans Pro"/>
                <a:ea typeface="Source Sans Pro"/>
                <a:cs typeface="Source Sans Pro"/>
              </a:rPr>
            </a:br>
            <a:r>
              <a:rPr lang="en-GB" sz="4800">
                <a:latin typeface="Source Sans Pro"/>
                <a:ea typeface="Source Sans Pro"/>
                <a:cs typeface="Source Sans Pro"/>
                <a:sym typeface="Source Sans Pro"/>
              </a:rPr>
              <a:t>Curriculum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509CC5-F43F-4918-86A9-1D05177E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599" y="791456"/>
            <a:ext cx="1487897" cy="1686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E4319E-3E33-4B54-8378-9CD2ABF2E9F6}"/>
              </a:ext>
            </a:extLst>
          </p:cNvPr>
          <p:cNvSpPr txBox="1"/>
          <p:nvPr/>
        </p:nvSpPr>
        <p:spPr>
          <a:xfrm>
            <a:off x="2902643" y="3857990"/>
            <a:ext cx="600315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Nythe</a:t>
            </a:r>
            <a:r>
              <a:rPr lang="en-GB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Primary</a:t>
            </a:r>
            <a:r>
              <a:rPr lang="en-GB" sz="1800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School</a:t>
            </a:r>
            <a:r>
              <a:rPr lang="en-GB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          2025-2026                              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8526BAD-9356-46D6-8FF0-DCD363CFB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3" y="2769672"/>
            <a:ext cx="1676649" cy="1403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4414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>
                <a:latin typeface="Century Gothic"/>
                <a:ea typeface="Source Sans Pro"/>
                <a:cs typeface="Source Sans Pro"/>
                <a:sym typeface="Source Sans Pro"/>
              </a:rPr>
              <a:t>Autumn: Term 2</a:t>
            </a: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b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28718-6125-7F1A-BBD2-FF5AFF10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65957"/>
              </p:ext>
            </p:extLst>
          </p:nvPr>
        </p:nvGraphicFramePr>
        <p:xfrm>
          <a:off x="2256568" y="667447"/>
          <a:ext cx="6404833" cy="380860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519637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2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GB" sz="1000" b="0" kern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Article 2: Every child has the right to be protected from discrimination.</a:t>
                      </a: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 Trips and Visits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Speak Out Stay Safe NSPCC Assemblies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The Little Mermaid at the Watermill Theatre – KS2</a:t>
                      </a:r>
                    </a:p>
                    <a:p>
                      <a:pPr lvl="0" algn="l">
                        <a:buNone/>
                      </a:pP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Malala House Day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Anti-Bullying Week – Power for Good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Remembrance Day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Odd Socks Day</a:t>
                      </a:r>
                      <a:endParaRPr lang="en-US" sz="10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United Nations World Children’s Day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Switch Off Fortnight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Carols by Candlelight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EYFS Christmas Performance</a:t>
                      </a:r>
                      <a:endParaRPr lang="en-US" sz="10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14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22424"/>
              </p:ext>
            </p:extLst>
          </p:nvPr>
        </p:nvGraphicFramePr>
        <p:xfrm>
          <a:off x="133295" y="213249"/>
          <a:ext cx="8875360" cy="4487495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012918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189333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531801">
                  <a:extLst>
                    <a:ext uri="{9D8B030D-6E8A-4147-A177-3AD203B41FA5}">
                      <a16:colId xmlns:a16="http://schemas.microsoft.com/office/drawing/2014/main" val="77280903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989919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862173">
                  <a:extLst>
                    <a:ext uri="{9D8B030D-6E8A-4147-A177-3AD203B41FA5}">
                      <a16:colId xmlns:a16="http://schemas.microsoft.com/office/drawing/2014/main" val="1487455567"/>
                    </a:ext>
                  </a:extLst>
                </a:gridCol>
                <a:gridCol w="1717591">
                  <a:extLst>
                    <a:ext uri="{9D8B030D-6E8A-4147-A177-3AD203B41FA5}">
                      <a16:colId xmlns:a16="http://schemas.microsoft.com/office/drawing/2014/main" val="2433201831"/>
                    </a:ext>
                  </a:extLst>
                </a:gridCol>
              </a:tblGrid>
              <a:tr h="4247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  <a:endParaRPr lang="en-US" dirty="0"/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43293" marR="43293" marT="21647" marB="21647"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43293" marR="43293" marT="21647" marB="21647"/>
                </a:tc>
                <a:tc hMerge="1">
                  <a:txBody>
                    <a:bodyPr/>
                    <a:lstStyle/>
                    <a:p>
                      <a:endParaRPr lang="en-GB" sz="1200" b="1">
                        <a:latin typeface="+mj-lt"/>
                      </a:endParaRPr>
                    </a:p>
                  </a:txBody>
                  <a:tcPr marL="43293" marR="43293" marT="21646" marB="21646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43293" marR="43293" marT="21647" marB="21647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35731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Maths</a:t>
                      </a:r>
                    </a:p>
                  </a:txBody>
                  <a:tcPr marL="43293" marR="43293" marT="21647" marB="216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1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Addition &amp; Subtraction Facts – 11 – 20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Length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Fractions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Position &amp; Direction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2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Multiplication Tables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Length and Mass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Fractions</a:t>
                      </a:r>
                      <a:br>
                        <a:rPr lang="en-GB" sz="900" dirty="0">
                          <a:latin typeface="+mj-lt"/>
                        </a:rPr>
                      </a:br>
                      <a:r>
                        <a:rPr lang="en-GB" sz="900" dirty="0">
                          <a:latin typeface="+mj-lt"/>
                        </a:rPr>
                        <a:t>Time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Money</a:t>
                      </a:r>
                      <a:endParaRPr lang="en-US" dirty="0"/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3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Addition &amp; Subtraction Written Methods 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Multiplication and Division</a:t>
                      </a:r>
                    </a:p>
                    <a:p>
                      <a:pPr algn="l" rtl="0" fontAlgn="base"/>
                      <a:endParaRPr lang="en-GB" sz="900">
                        <a:latin typeface="+mj-lt"/>
                      </a:endParaRP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Multiplication Tables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Addition &amp;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 Subtraction written Methods</a:t>
                      </a:r>
                      <a:endParaRPr lang="en-GB" dirty="0"/>
                    </a:p>
                    <a:p>
                      <a:pPr algn="l" rtl="0" fontAlgn="base"/>
                      <a:endParaRPr lang="en-GB" sz="900">
                        <a:latin typeface="+mj-lt"/>
                      </a:endParaRP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Addition and subtraction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Multiplication &amp; Division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Powers of 10 and properties of number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293" marR="43293" marT="21646" marB="21646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Year 6</a:t>
                      </a:r>
                    </a:p>
                    <a:p>
                      <a:pPr algn="l" rtl="0" fontAlgn="base"/>
                      <a:endParaRPr lang="en-GB" sz="900" dirty="0"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Fractions 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Calculating Angles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Ratio &amp; Proportion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Converting Units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Area &amp; Volume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Algebra</a:t>
                      </a:r>
                    </a:p>
                  </a:txBody>
                  <a:tcPr marL="43293" marR="43293" marT="21647" marB="21647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Writing</a:t>
                      </a:r>
                    </a:p>
                  </a:txBody>
                  <a:tcPr marL="43293" marR="43293" marT="21647" marB="216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Non-fiction: write a non-chronological report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Non-chronological report: write a fact sheet About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owls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 fantasy story based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on a fable.</a:t>
                      </a:r>
                    </a:p>
                  </a:txBody>
                  <a:tcPr marL="43293" marR="43293" marT="21647" marB="21647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 traditional tale with an 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alternative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ending.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93" marR="43293" marT="21647" marB="21647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93" marR="43293" marT="21646" marB="21646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Information/explanation/ persuasion: write a hybrid booklet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about an 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amazing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animal &amp;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 Recount: diary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93" marR="43293" marT="21646" marB="21646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56264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/>
                        </a:rPr>
                        <a:t>Literacy </a:t>
                      </a:r>
                    </a:p>
                    <a:p>
                      <a:pPr algn="ctr"/>
                      <a:r>
                        <a:rPr lang="en-GB" sz="1100" b="1" dirty="0">
                          <a:latin typeface="Century Gothic"/>
                        </a:rPr>
                        <a:t>Reading Spine</a:t>
                      </a:r>
                    </a:p>
                    <a:p>
                      <a:pPr lvl="0" algn="ctr">
                        <a:buNone/>
                      </a:pPr>
                      <a:endParaRPr lang="en-GB" sz="1200" b="1">
                        <a:latin typeface="+mj-lt"/>
                      </a:endParaRPr>
                    </a:p>
                  </a:txBody>
                  <a:tcPr marL="43293" marR="43293" marT="21647" marB="216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The Lady Who Swallowed A Fly (Pam Adams)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Stinky Cheese Man (Jon Scieszka)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+mj-lt"/>
                      </a:endParaRP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Flat Stanley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Fortunately the Milk</a:t>
                      </a:r>
                    </a:p>
                  </a:txBody>
                  <a:tcPr marL="43293" marR="43293" marT="21647" marB="21647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Cosmic </a:t>
                      </a:r>
                    </a:p>
                  </a:txBody>
                  <a:tcPr marL="43293" marR="43293" marT="21647" marB="21647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43293" marR="43293" marT="21646" marB="2164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Pax</a:t>
                      </a:r>
                    </a:p>
                  </a:txBody>
                  <a:tcPr marL="43293" marR="43293" marT="21647" marB="21647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Science</a:t>
                      </a:r>
                    </a:p>
                  </a:txBody>
                  <a:tcPr marL="43293" marR="43293" marT="21647" marB="216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Animals including Humans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Animal Groups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Our Senses</a:t>
                      </a:r>
                    </a:p>
                    <a:p>
                      <a:pPr algn="l"/>
                      <a:endParaRPr lang="en-GB" sz="900" dirty="0">
                        <a:latin typeface="+mj-lt"/>
                      </a:endParaRPr>
                    </a:p>
                    <a:p>
                      <a:pPr algn="l"/>
                      <a:endParaRPr lang="en-GB" sz="900" dirty="0">
                        <a:latin typeface="+mj-lt"/>
                      </a:endParaRP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Properties of Material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Changes of Material</a:t>
                      </a:r>
                    </a:p>
                  </a:txBody>
                  <a:tcPr marL="43293" marR="43293" marT="21647" marB="2164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Light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Light Sources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Reflection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Shadows</a:t>
                      </a:r>
                    </a:p>
                  </a:txBody>
                  <a:tcPr marL="43293" marR="43293" marT="21647" marB="21647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Properties of Materials</a:t>
                      </a:r>
                    </a:p>
                    <a:p>
                      <a:pPr algn="l"/>
                      <a:r>
                        <a:rPr lang="en-GB" sz="800" dirty="0">
                          <a:latin typeface="+mj-lt"/>
                        </a:rPr>
                        <a:t>States of Matter, Electrical Conductors, Processes. Irreversible and Reversible Changes.</a:t>
                      </a:r>
                    </a:p>
                  </a:txBody>
                  <a:tcPr marL="43293" marR="43293" marT="21647" marB="21647"/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+mj-lt"/>
                      </a:endParaRPr>
                    </a:p>
                  </a:txBody>
                  <a:tcPr marL="43293" marR="43293" marT="21646" marB="2164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Evolution and Inheritance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Darwin’s Finches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Natural Selection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Adaptation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Evolution</a:t>
                      </a:r>
                    </a:p>
                    <a:p>
                      <a:r>
                        <a:rPr lang="en-US" sz="800" dirty="0">
                          <a:latin typeface="+mn-lt"/>
                        </a:rPr>
                        <a:t>Inheritance</a:t>
                      </a:r>
                    </a:p>
                  </a:txBody>
                  <a:tcPr marL="43293" marR="43293" marT="21647" marB="21647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</a:tbl>
          </a:graphicData>
        </a:graphic>
      </p:graphicFrame>
      <p:pic>
        <p:nvPicPr>
          <p:cNvPr id="3" name="Picture 2" descr="A child standing in front of a bridge&#10;&#10;Description automatically generated">
            <a:extLst>
              <a:ext uri="{FF2B5EF4-FFF2-40B4-BE49-F238E27FC236}">
                <a16:creationId xmlns:a16="http://schemas.microsoft.com/office/drawing/2014/main" id="{568D02C6-FAD6-9009-1258-EAA4850E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36" y="2285555"/>
            <a:ext cx="769909" cy="578151"/>
          </a:xfrm>
          <a:prstGeom prst="rect">
            <a:avLst/>
          </a:prstGeom>
        </p:spPr>
      </p:pic>
      <p:pic>
        <p:nvPicPr>
          <p:cNvPr id="4" name="Picture 3" descr="A book cover of a owl&#10;&#10;Description automatically generated">
            <a:extLst>
              <a:ext uri="{FF2B5EF4-FFF2-40B4-BE49-F238E27FC236}">
                <a16:creationId xmlns:a16="http://schemas.microsoft.com/office/drawing/2014/main" id="{3A312ADD-B39E-2944-00CC-3884BA1C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93" y="2288761"/>
            <a:ext cx="431681" cy="676392"/>
          </a:xfrm>
          <a:prstGeom prst="rect">
            <a:avLst/>
          </a:prstGeom>
        </p:spPr>
      </p:pic>
      <p:pic>
        <p:nvPicPr>
          <p:cNvPr id="8" name="Picture 7" descr="A book cover of a child&#10;&#10;Description automatically generated">
            <a:extLst>
              <a:ext uri="{FF2B5EF4-FFF2-40B4-BE49-F238E27FC236}">
                <a16:creationId xmlns:a16="http://schemas.microsoft.com/office/drawing/2014/main" id="{16BFD103-B52E-A306-535F-6758C042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265" y="2194705"/>
            <a:ext cx="563414" cy="781231"/>
          </a:xfrm>
          <a:prstGeom prst="rect">
            <a:avLst/>
          </a:prstGeom>
        </p:spPr>
      </p:pic>
      <p:pic>
        <p:nvPicPr>
          <p:cNvPr id="9" name="Picture 8" descr="A close-up of a tiger&amp;#39;s face&#10;&#10;Description automatically generated">
            <a:extLst>
              <a:ext uri="{FF2B5EF4-FFF2-40B4-BE49-F238E27FC236}">
                <a16:creationId xmlns:a16="http://schemas.microsoft.com/office/drawing/2014/main" id="{1F6A75E0-8763-FD51-418B-E9D5B0B79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450" y="2287127"/>
            <a:ext cx="582699" cy="678026"/>
          </a:xfrm>
          <a:prstGeom prst="rect">
            <a:avLst/>
          </a:prstGeom>
        </p:spPr>
      </p:pic>
      <p:pic>
        <p:nvPicPr>
          <p:cNvPr id="5" name="Picture 4" descr="A book cover with a child and deer&#10;&#10;AI-generated content may be incorrect.">
            <a:extLst>
              <a:ext uri="{FF2B5EF4-FFF2-40B4-BE49-F238E27FC236}">
                <a16:creationId xmlns:a16="http://schemas.microsoft.com/office/drawing/2014/main" id="{DBBEF212-6070-0DB9-6EAB-0222C4731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950" y="2221302"/>
            <a:ext cx="696224" cy="7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11198"/>
              </p:ext>
            </p:extLst>
          </p:nvPr>
        </p:nvGraphicFramePr>
        <p:xfrm>
          <a:off x="482600" y="690531"/>
          <a:ext cx="8178801" cy="4085982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048971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521561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431782">
                  <a:extLst>
                    <a:ext uri="{9D8B030D-6E8A-4147-A177-3AD203B41FA5}">
                      <a16:colId xmlns:a16="http://schemas.microsoft.com/office/drawing/2014/main" val="125335327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397111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73090">
                  <a:extLst>
                    <a:ext uri="{9D8B030D-6E8A-4147-A177-3AD203B41FA5}">
                      <a16:colId xmlns:a16="http://schemas.microsoft.com/office/drawing/2014/main" val="1194592104"/>
                    </a:ext>
                  </a:extLst>
                </a:gridCol>
              </a:tblGrid>
              <a:tr h="45520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Curriculum Area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Swallows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Robins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Woodpeckers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+mj-lt"/>
                        </a:rPr>
                        <a:t>Magpies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+mj-lt"/>
                        </a:rPr>
                        <a:t>Kites</a:t>
                      </a:r>
                    </a:p>
                  </a:txBody>
                  <a:tcPr marL="88115" marR="88115" marT="44058" marB="44058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33413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Geography</a:t>
                      </a:r>
                    </a:p>
                    <a:p>
                      <a:pPr lvl="0" algn="ctr">
                        <a:buNone/>
                      </a:pPr>
                      <a:endParaRPr lang="en-GB" sz="11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115" marR="88115" marT="44058" marB="4405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err="1">
                          <a:latin typeface="+mn-lt"/>
                        </a:rPr>
                        <a:t>Nythe</a:t>
                      </a:r>
                      <a:endParaRPr lang="en-GB" sz="900">
                        <a:latin typeface="+mn-lt"/>
                      </a:endParaRP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do maps help us?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Why does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Nythe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 school need human features?</a:t>
                      </a: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Australia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Describe the similarities and differences between Australia and the UK.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Would you want to live in the Outback? 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+mn-lt"/>
                      </a:endParaRP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The Alps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What is tourism like in the Alps?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Kenya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is sustainable tourism good for the Maasai Mara National Park? 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Why does sustainable tourism matter? Why should governments travel companies encourage it?</a:t>
                      </a:r>
                      <a:r>
                        <a:rPr lang="en-GB" sz="9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 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endParaRPr lang="en-US" sz="900" b="0" i="0" u="none" strike="noStrike" noProof="0">
                        <a:latin typeface="+mn-lt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Earthquakes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can Earthquakes can have a long-term impact on the people living there? Can disasters be predicted? Has living in hazardous locations become safer? </a:t>
                      </a:r>
                    </a:p>
                    <a:p>
                      <a:pPr rtl="0" fontAlgn="base"/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 marL="88115" marR="88115" marT="44058" marB="44058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5520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DT</a:t>
                      </a:r>
                    </a:p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115" marR="88115" marT="44058" marB="4405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Structures: Stable Structures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Structures: Baby Bear's chair</a:t>
                      </a:r>
                      <a:endParaRPr lang="en-GB" sz="900" dirty="0">
                        <a:latin typeface="+mn-lt"/>
                        <a:hlinkClick r:id="rId3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Structures: Wearable Technology</a:t>
                      </a:r>
                      <a:endParaRPr lang="en-US" sz="900" dirty="0" err="1">
                        <a:latin typeface="+mn-lt"/>
                      </a:endParaRP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Electrical Systems: Doodlers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>
                          <a:latin typeface="+mn-lt"/>
                        </a:rPr>
                        <a:t>Textiles: Bags</a:t>
                      </a:r>
                    </a:p>
                  </a:txBody>
                  <a:tcPr marL="88115" marR="88115" marT="44058" marB="44058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89466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Religion and Worldviews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endParaRPr lang="en-GB" sz="11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115" marR="88115" marT="44058" marB="4405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Judaism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Mitzvot / tzedakah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Why is learning to 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do good deeds so 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important to 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Jewish people?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Christianity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Saviour / Jesus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Why was Jesus 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given the name </a:t>
                      </a:r>
                    </a:p>
                    <a:p>
                      <a:pPr algn="l"/>
                      <a:r>
                        <a:rPr lang="en-GB" sz="900" b="0" dirty="0">
                          <a:latin typeface="Century Gothic"/>
                        </a:rPr>
                        <a:t>‘saviour’?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Islam</a:t>
                      </a:r>
                    </a:p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How does a </a:t>
                      </a:r>
                    </a:p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Muslim show their </a:t>
                      </a:r>
                    </a:p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submission and</a:t>
                      </a:r>
                    </a:p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obedience to </a:t>
                      </a:r>
                    </a:p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Allah? 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Islam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Why do Muslims call Muhammed ‘The Seal of the Prophets’?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Islam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How does tawhid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create a sense of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belonging to the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Muslim community?</a:t>
                      </a:r>
                    </a:p>
                  </a:txBody>
                  <a:tcPr marL="88115" marR="88115" marT="44058" marB="44058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623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PSHE</a:t>
                      </a:r>
                    </a:p>
                    <a:p>
                      <a:pPr lvl="0" algn="ctr">
                        <a:buNone/>
                      </a:pPr>
                      <a:endParaRPr lang="en-GB" sz="1100" b="0" i="0" u="none" strike="noStrike" noProof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endParaRPr lang="en-US" sz="1100" b="0" i="0" u="none" strike="noStrike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115" marR="88115" marT="44058" marB="4405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Century Gothic"/>
                        </a:rPr>
                        <a:t>Valuing Difference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Century Gothic"/>
                        </a:rPr>
                        <a:t>Valuing Difference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Century Gothic"/>
                        </a:rPr>
                        <a:t>Valuing Difference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Century Gothic"/>
                        </a:rPr>
                        <a:t>Valuing Difference</a:t>
                      </a:r>
                    </a:p>
                  </a:txBody>
                  <a:tcPr marL="88115" marR="88115" marT="44058" marB="440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Century Gothic"/>
                        </a:rPr>
                        <a:t>Valuing Difference</a:t>
                      </a:r>
                    </a:p>
                  </a:txBody>
                  <a:tcPr marL="88115" marR="88115" marT="44058" marB="44058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0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5379"/>
              </p:ext>
            </p:extLst>
          </p:nvPr>
        </p:nvGraphicFramePr>
        <p:xfrm>
          <a:off x="482598" y="140915"/>
          <a:ext cx="8178803" cy="4756587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020789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080156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211943">
                  <a:extLst>
                    <a:ext uri="{9D8B030D-6E8A-4147-A177-3AD203B41FA5}">
                      <a16:colId xmlns:a16="http://schemas.microsoft.com/office/drawing/2014/main" val="3305934218"/>
                    </a:ext>
                  </a:extLst>
                </a:gridCol>
                <a:gridCol w="1487714">
                  <a:extLst>
                    <a:ext uri="{9D8B030D-6E8A-4147-A177-3AD203B41FA5}">
                      <a16:colId xmlns:a16="http://schemas.microsoft.com/office/drawing/2014/main" val="3441069067"/>
                    </a:ext>
                  </a:extLst>
                </a:gridCol>
                <a:gridCol w="1647371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730830">
                  <a:extLst>
                    <a:ext uri="{9D8B030D-6E8A-4147-A177-3AD203B41FA5}">
                      <a16:colId xmlns:a16="http://schemas.microsoft.com/office/drawing/2014/main" val="988442280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Curriculum Area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Swallows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Robins</a:t>
                      </a:r>
                      <a:endParaRPr lang="en-GB" sz="1100" b="1" dirty="0">
                        <a:latin typeface="+mj-lt"/>
                      </a:endParaRP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Woodpeckers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+mj-lt"/>
                        </a:rPr>
                        <a:t>Magpies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+mj-lt"/>
                        </a:rPr>
                        <a:t>Kites</a:t>
                      </a:r>
                    </a:p>
                  </a:txBody>
                  <a:tcPr marL="90423" marR="90423" marT="45212" marB="45212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2950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Music</a:t>
                      </a:r>
                    </a:p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(Charanga)</a:t>
                      </a:r>
                    </a:p>
                  </a:txBody>
                  <a:tcPr marL="90423" marR="90423" marT="45212" marB="4521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Unit: Rhythm In The Way We Walk</a:t>
                      </a:r>
                    </a:p>
                    <a:p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Style: Reggae, Hip Hop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Ho </a:t>
                      </a:r>
                      <a:r>
                        <a:rPr lang="en-GB" sz="900" b="0" i="0" u="none" strike="noStrike" noProof="0" dirty="0" err="1">
                          <a:solidFill>
                            <a:srgbClr val="323636"/>
                          </a:solidFill>
                          <a:latin typeface="Century Gothic"/>
                        </a:rPr>
                        <a:t>Ho</a:t>
                      </a: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900" b="0" i="0" u="none" strike="noStrike" noProof="0" dirty="0" err="1">
                          <a:solidFill>
                            <a:srgbClr val="323636"/>
                          </a:solidFill>
                          <a:latin typeface="Century Gothic"/>
                        </a:rPr>
                        <a:t>Ho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Christmas, Big Band, Motown, Elvis, Freedom Songs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Glockenspiel Stage 1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Classroom Jazz 1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Jazz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Classroom Jazz 2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Jazz, Latin, Blue</a:t>
                      </a: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</a:rPr>
                        <a:t>s</a:t>
                      </a:r>
                      <a:endParaRPr lang="en-GB" sz="900" b="0" dirty="0"/>
                    </a:p>
                  </a:txBody>
                  <a:tcPr marL="90423" marR="90423" marT="45212" marB="45212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5456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Computing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90423" marR="90423" marT="45212" marB="4521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Creating Media: Digital Painting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Relationships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Bullying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Creating Media: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Digital photography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Relationships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Bullying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Creating Media: Stop Frame Animation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j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Relationships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Bullying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j-lt"/>
                      </a:endParaRP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Creating Media: Video production</a:t>
                      </a:r>
                    </a:p>
                    <a:p>
                      <a:endParaRPr lang="en-GB" sz="900" dirty="0">
                        <a:latin typeface="+mj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Relationships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bullying</a:t>
                      </a:r>
                    </a:p>
                    <a:p>
                      <a:pPr lvl="0">
                        <a:buNone/>
                      </a:pPr>
                      <a:endParaRPr lang="en-GB" sz="900" dirty="0">
                        <a:latin typeface="+mj-lt"/>
                      </a:endParaRP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Creating Media: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Web Page creations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Relationships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Online Bullying</a:t>
                      </a:r>
                    </a:p>
                  </a:txBody>
                  <a:tcPr marL="90423" marR="90423" marT="45212" marB="45212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13479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French</a:t>
                      </a:r>
                    </a:p>
                  </a:txBody>
                  <a:tcPr marL="90423" marR="90423" marT="45212" marB="4521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French commences in year 3</a:t>
                      </a:r>
                    </a:p>
                    <a:p>
                      <a:pPr algn="l"/>
                      <a:endParaRPr lang="en-GB" sz="900" b="0" i="0" kern="12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algn="l"/>
                      <a:endParaRPr lang="en-GB" sz="900" b="0" i="0" kern="12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algn="l"/>
                      <a:endParaRPr lang="en-GB" sz="900" dirty="0">
                        <a:latin typeface="+mj-lt"/>
                      </a:endParaRPr>
                    </a:p>
                  </a:txBody>
                  <a:tcPr marL="90423" marR="90423" marT="45212" marB="45212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Simple nouns relating to Christmas</a:t>
                      </a:r>
                    </a:p>
                    <a:p>
                      <a:pPr algn="l"/>
                      <a:r>
                        <a:rPr lang="en-GB" sz="900" dirty="0">
                          <a:latin typeface="+mj-lt"/>
                        </a:rPr>
                        <a:t>Indefinite article –un/</a:t>
                      </a:r>
                      <a:r>
                        <a:rPr lang="en-GB" sz="900" dirty="0" err="1">
                          <a:latin typeface="+mj-lt"/>
                        </a:rPr>
                        <a:t>une</a:t>
                      </a:r>
                      <a:endParaRPr lang="en-GB" sz="900" dirty="0">
                        <a:latin typeface="+mj-lt"/>
                      </a:endParaRPr>
                    </a:p>
                    <a:p>
                      <a:pPr algn="l"/>
                      <a:r>
                        <a:rPr lang="en-GB" sz="900" dirty="0">
                          <a:latin typeface="+mj-lt"/>
                        </a:rPr>
                        <a:t>Masculine &amp; feminine</a:t>
                      </a:r>
                    </a:p>
                    <a:p>
                      <a:pPr algn="l"/>
                      <a:r>
                        <a:rPr lang="en-GB" sz="900" dirty="0">
                          <a:latin typeface="+mj-lt"/>
                        </a:rPr>
                        <a:t>Simple sentence</a:t>
                      </a:r>
                    </a:p>
                    <a:p>
                      <a:pPr algn="l"/>
                      <a:r>
                        <a:rPr lang="en-GB" sz="900" dirty="0">
                          <a:latin typeface="+mj-lt"/>
                        </a:rPr>
                        <a:t>building </a:t>
                      </a:r>
                    </a:p>
                    <a:p>
                      <a:pPr algn="l"/>
                      <a:r>
                        <a:rPr lang="en-GB" sz="900" dirty="0">
                          <a:latin typeface="+mj-lt"/>
                        </a:rPr>
                        <a:t>Listening to stories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Oral and written sentence building.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days of the week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Tenses – it is, it was, it will be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Spelling of new nouns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Christmas songs and stories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Numbers 0-39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Plural nouns and determiners </a:t>
                      </a:r>
                    </a:p>
                  </a:txBody>
                  <a:tcPr marL="90423" marR="90423" marT="45212" marB="4521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Oral and written sentence building.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days of the week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Tenses – it is, it was, it will be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Spelling of new nouns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Christmas songs and stories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Numbers 0-39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Plural nouns and determiners </a:t>
                      </a:r>
                    </a:p>
                  </a:txBody>
                  <a:tcPr marL="90423" marR="90423" marT="45212" marB="45212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PE</a:t>
                      </a:r>
                    </a:p>
                  </a:txBody>
                  <a:tcPr marL="90423" marR="90423" marT="45212" marB="4521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 P.E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Jumping and landing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Seated balances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 Dance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Shapes and circles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Partnering and artistry</a:t>
                      </a:r>
                    </a:p>
                  </a:txBody>
                  <a:tcPr marL="57298" marR="57298" marT="28649" marB="2864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Real P.E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Jumping and landing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Seated balances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Real Dance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Shapes and circles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Partnering and artistry</a:t>
                      </a:r>
                    </a:p>
                  </a:txBody>
                  <a:tcPr marL="57298" marR="57298" marT="28649" marB="2864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Real P.E 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Jumping and landing</a:t>
                      </a:r>
                    </a:p>
                    <a:p>
                      <a:pPr algn="l"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Seated balances</a:t>
                      </a:r>
                    </a:p>
                    <a:p>
                      <a:pPr algn="l" rtl="0" fontAlgn="base"/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298" marR="57298" marT="28649" marB="2864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 P.E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Ball skills and reactions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Swindon Academy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coaching – Invasion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games</a:t>
                      </a:r>
                    </a:p>
                  </a:txBody>
                  <a:tcPr marL="57298" marR="57298" marT="28649" marB="2864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 P.E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Ball skills and reactions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Swindon Academy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coaching – Invasion </a:t>
                      </a: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Games</a:t>
                      </a:r>
                    </a:p>
                    <a:p>
                      <a:pPr algn="l" rtl="0" fontAlgn="base"/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98" marR="57298" marT="28649" marB="28649"/>
                </a:tc>
                <a:extLst>
                  <a:ext uri="{0D108BD9-81ED-4DB2-BD59-A6C34878D82A}">
                    <a16:rowId xmlns:a16="http://schemas.microsoft.com/office/drawing/2014/main" val="16073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51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4414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Bef>
                <a:spcPts val="0"/>
              </a:spcBef>
              <a:buSzPts val="5200"/>
            </a:pPr>
            <a:r>
              <a:rPr lang="en-GB" sz="4400">
                <a:latin typeface="Century Gothic"/>
                <a:ea typeface="Source Sans Pro"/>
                <a:cs typeface="Source Sans Pro"/>
                <a:sym typeface="Source Sans Pro"/>
              </a:rPr>
              <a:t>Spring: Term 3</a:t>
            </a: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b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9A03F-99E3-0C9A-1B0C-F86C8883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9015"/>
              </p:ext>
            </p:extLst>
          </p:nvPr>
        </p:nvGraphicFramePr>
        <p:xfrm>
          <a:off x="2256568" y="667447"/>
          <a:ext cx="6404833" cy="407496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519637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3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Article 28: Every child has the right to education.</a:t>
                      </a:r>
                      <a:endParaRPr lang="en-GB" sz="1000" b="0" i="0" u="none" strike="noStrike" kern="1200" cap="none" spc="0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l" defTabSz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Article 17: Every child has the right to get information in lots of ways, as long as it is safe.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Article 24: Every child has the right to the best possible health.</a:t>
                      </a:r>
                      <a:endParaRPr lang="en-GB" sz="1000" b="0" i="0" u="none" strike="noStrike" kern="1200" cap="none" spc="0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b="0" i="0">
                        <a:solidFill>
                          <a:srgbClr val="4C75B2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Trips and Visits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Fire Safety Workshops </a:t>
                      </a:r>
                      <a:endParaRPr lang="en-US" sz="1100" dirty="0"/>
                    </a:p>
                    <a:p>
                      <a:pPr lvl="0" algn="l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dirty="0"/>
                        <a:t>Children's Mental Health Week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/>
                        <a:t>Safer Internet Day – Too good to be true?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/>
                        <a:t>Big School's Bird Watch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/>
                        <a:t>Chinese New Year Festival Day</a:t>
                      </a:r>
                    </a:p>
                    <a:p>
                      <a:pPr lvl="0" algn="l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9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05859"/>
              </p:ext>
            </p:extLst>
          </p:nvPr>
        </p:nvGraphicFramePr>
        <p:xfrm>
          <a:off x="503894" y="322999"/>
          <a:ext cx="8069125" cy="4674529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105860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303017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203111">
                  <a:extLst>
                    <a:ext uri="{9D8B030D-6E8A-4147-A177-3AD203B41FA5}">
                      <a16:colId xmlns:a16="http://schemas.microsoft.com/office/drawing/2014/main" val="3398091452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904086">
                  <a:extLst>
                    <a:ext uri="{9D8B030D-6E8A-4147-A177-3AD203B41FA5}">
                      <a16:colId xmlns:a16="http://schemas.microsoft.com/office/drawing/2014/main" val="3298898578"/>
                    </a:ext>
                  </a:extLst>
                </a:gridCol>
                <a:gridCol w="1337307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369924">
                  <a:extLst>
                    <a:ext uri="{9D8B030D-6E8A-4147-A177-3AD203B41FA5}">
                      <a16:colId xmlns:a16="http://schemas.microsoft.com/office/drawing/2014/main" val="2412181547"/>
                    </a:ext>
                  </a:extLst>
                </a:gridCol>
              </a:tblGrid>
              <a:tr h="41005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1497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Maths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Read, write and interpret mathematical statements.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 Compare lengths and heights, mass or weight, capacity &amp; time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 Measure and record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Multiplication and division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Measurement of length and mass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Problem solving</a:t>
                      </a:r>
                      <a:endParaRPr lang="en-GB" sz="1000" dirty="0"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dirty="0">
                          <a:latin typeface="Century Gothic"/>
                        </a:rPr>
                        <a:t>Fractions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Written methods of addition and subtraction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Problem solving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Fractions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Written methods of addition and subtraction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Problem solving</a:t>
                      </a:r>
                      <a:endParaRPr lang="en-GB" sz="1000" dirty="0"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dirty="0">
                          <a:latin typeface="Century Gothic"/>
                        </a:rPr>
                        <a:t>Multiplication and division written methods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Position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Direction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entury Gothic"/>
                        </a:rPr>
                        <a:t>Fractions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Ratio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Proportion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Measurement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Area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Century Gothic"/>
                        </a:rPr>
                        <a:t>Volume </a:t>
                      </a: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117728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Writing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 journey story 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an adventure story with change of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character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machine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 historical narrative set in the Stone Age.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a myth, creating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characters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settings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Recount: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write a journal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entry from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 the 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expedition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Literacy Reading Spine</a:t>
                      </a:r>
                      <a:endParaRPr lang="en-GB" sz="12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Six Dinner Sid by Inga Moore)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I Want My Hat </a:t>
                      </a:r>
                      <a:r>
                        <a:rPr lang="en-GB" sz="900" b="0" i="0" u="none" strike="noStrike" noProof="0" dirty="0" err="1">
                          <a:latin typeface="Century Gothic"/>
                        </a:rPr>
                        <a:t>Bacl</a:t>
                      </a:r>
                      <a:r>
                        <a:rPr lang="en-GB" sz="900" b="0" i="0" u="none" strike="noStrike" noProof="0" dirty="0">
                          <a:latin typeface="Century Gothic"/>
                        </a:rPr>
                        <a:t> by Jon Klassen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The Tale of Peter Rabbit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dirty="0">
                          <a:latin typeface="+mn-lt"/>
                        </a:rPr>
                        <a:t>The World according to Humphrey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War Horse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The Girl of Ink and Stars by Kiran Milwood Hargrave</a:t>
                      </a: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45628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Science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Materials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j-lt"/>
                        </a:rPr>
                        <a:t>Properties of materials</a:t>
                      </a:r>
                      <a:endParaRPr lang="en-GB" sz="900" dirty="0">
                        <a:latin typeface="+mj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j-lt"/>
                        </a:rPr>
                        <a:t>Famous scientists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Animals including humans</a:t>
                      </a:r>
                    </a:p>
                    <a:p>
                      <a:pPr lvl="0"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Adults and their offspring/Characteristics of living things/Exercise, hygiene and diet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Forces and Magnets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What is a force?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Friction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Magnets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Famous scientists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Space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The Solar System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Planet, Star, Moon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Moon Phases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Day and Night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Space Capital - Astronauts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Electricity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Components of a circuit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What is a battery?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Common electrical hazards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Renewable energy</a:t>
                      </a:r>
                    </a:p>
                    <a:p>
                      <a:pPr lvl="0" algn="l">
                        <a:buNone/>
                      </a:pPr>
                      <a:endParaRPr lang="en-US" sz="800" dirty="0"/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</a:tbl>
          </a:graphicData>
        </a:graphic>
      </p:graphicFrame>
      <p:pic>
        <p:nvPicPr>
          <p:cNvPr id="3" name="Picture 2" descr="A book cover with a mouse on top of a lion&amp;#39;s head&#10;&#10;Description automatically generated">
            <a:extLst>
              <a:ext uri="{FF2B5EF4-FFF2-40B4-BE49-F238E27FC236}">
                <a16:creationId xmlns:a16="http://schemas.microsoft.com/office/drawing/2014/main" id="{D5B1184D-8679-C1C2-E4AF-F2178C1DE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63" y="2604793"/>
            <a:ext cx="568446" cy="739896"/>
          </a:xfrm>
          <a:prstGeom prst="rect">
            <a:avLst/>
          </a:prstGeom>
        </p:spPr>
      </p:pic>
      <p:pic>
        <p:nvPicPr>
          <p:cNvPr id="4" name="Picture 3" descr="A book cover of a dragon machine&#10;&#10;Description automatically generated">
            <a:extLst>
              <a:ext uri="{FF2B5EF4-FFF2-40B4-BE49-F238E27FC236}">
                <a16:creationId xmlns:a16="http://schemas.microsoft.com/office/drawing/2014/main" id="{336C623B-5B7F-2727-0C9E-8615E200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95" y="2751323"/>
            <a:ext cx="531576" cy="613347"/>
          </a:xfrm>
          <a:prstGeom prst="rect">
            <a:avLst/>
          </a:prstGeom>
        </p:spPr>
      </p:pic>
      <p:pic>
        <p:nvPicPr>
          <p:cNvPr id="6" name="Picture 5" descr="A book cover with cartoon characters&#10;&#10;Description automatically generated">
            <a:extLst>
              <a:ext uri="{FF2B5EF4-FFF2-40B4-BE49-F238E27FC236}">
                <a16:creationId xmlns:a16="http://schemas.microsoft.com/office/drawing/2014/main" id="{7C0C49B9-DF34-CE98-06CB-82C5C3AB1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48" y="2584562"/>
            <a:ext cx="583542" cy="779433"/>
          </a:xfrm>
          <a:prstGeom prst="rect">
            <a:avLst/>
          </a:prstGeom>
        </p:spPr>
      </p:pic>
      <p:pic>
        <p:nvPicPr>
          <p:cNvPr id="7" name="Picture 6" descr="A book cover with a circular design&#10;&#10;Description automatically generated">
            <a:extLst>
              <a:ext uri="{FF2B5EF4-FFF2-40B4-BE49-F238E27FC236}">
                <a16:creationId xmlns:a16="http://schemas.microsoft.com/office/drawing/2014/main" id="{730774E6-12AC-EB93-F198-AFFF17F23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12" y="2621711"/>
            <a:ext cx="574386" cy="692526"/>
          </a:xfrm>
          <a:prstGeom prst="rect">
            <a:avLst/>
          </a:prstGeom>
        </p:spPr>
      </p:pic>
      <p:pic>
        <p:nvPicPr>
          <p:cNvPr id="8" name="Picture 7" descr="A cartoon of two children in a cave&#10;&#10;AI-generated content may be incorrect.">
            <a:extLst>
              <a:ext uri="{FF2B5EF4-FFF2-40B4-BE49-F238E27FC236}">
                <a16:creationId xmlns:a16="http://schemas.microsoft.com/office/drawing/2014/main" id="{0DFC94B7-CF8F-C9E7-2531-EAE77B9AD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49" y="2621711"/>
            <a:ext cx="725338" cy="7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08818"/>
              </p:ext>
            </p:extLst>
          </p:nvPr>
        </p:nvGraphicFramePr>
        <p:xfrm>
          <a:off x="482599" y="304043"/>
          <a:ext cx="8178802" cy="4392688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211289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138366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537922">
                  <a:extLst>
                    <a:ext uri="{9D8B030D-6E8A-4147-A177-3AD203B41FA5}">
                      <a16:colId xmlns:a16="http://schemas.microsoft.com/office/drawing/2014/main" val="2384768344"/>
                    </a:ext>
                  </a:extLst>
                </a:gridCol>
                <a:gridCol w="1507537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527288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256400">
                  <a:extLst>
                    <a:ext uri="{9D8B030D-6E8A-4147-A177-3AD203B41FA5}">
                      <a16:colId xmlns:a16="http://schemas.microsoft.com/office/drawing/2014/main" val="31491701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113263" marR="113263" marT="56631" marB="56631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History</a:t>
                      </a:r>
                    </a:p>
                    <a:p>
                      <a:pPr lvl="0" algn="ctr">
                        <a:buNone/>
                      </a:pPr>
                      <a:endParaRPr lang="en-GB" sz="12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3263" marR="113263" marT="56631" marB="566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Mary Anning</a:t>
                      </a:r>
                    </a:p>
                    <a:p>
                      <a:pPr algn="l"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Who was Mary Anning and what do we know about her life? Why was Mary Anning’s discovery so important?</a:t>
                      </a:r>
                      <a:endParaRPr lang="en-GB" sz="800" dirty="0">
                        <a:latin typeface="+mn-lt"/>
                      </a:endParaRP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Space Travel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What was the legacy of the first moon landing? How has space travel changed since then?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Stone Age to Iron Age</a:t>
                      </a:r>
                    </a:p>
                    <a:p>
                      <a:pPr algn="l"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were the main changes from the Stone to the Iron Age? How did the people of the Stone to Iron Age shape our local area?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Henry VIII and the Reformation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+mn-lt"/>
                        </a:rPr>
                        <a:t>What were the Tudors famous for? How did the Reformation change England?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Crime and Punishment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+mn-lt"/>
                        </a:rPr>
                        <a:t>How have crimes and punishments changed throughout British history? How did beliefs affect crimes and punishments?</a:t>
                      </a:r>
                    </a:p>
                  </a:txBody>
                  <a:tcPr marL="113263" marR="113263" marT="56631" marB="56631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39957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Art</a:t>
                      </a:r>
                    </a:p>
                  </a:txBody>
                  <a:tcPr marL="113263" marR="113263" marT="56631" marB="566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Sculpture and 3D: Paper Play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Painting and Mixed Media: Life in Colour</a:t>
                      </a:r>
                      <a:endParaRPr lang="en-US" dirty="0"/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Craft and Design: Ancient Egyptian Scrolls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Drawing: Depth, emotion and movement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Drawing: Expressing ideas</a:t>
                      </a:r>
                    </a:p>
                  </a:txBody>
                  <a:tcPr marL="113263" marR="113263" marT="56631" marB="56631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3129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Religion and Worldviews</a:t>
                      </a:r>
                    </a:p>
                  </a:txBody>
                  <a:tcPr marL="113263" marR="113263" marT="56631" marB="566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Christianity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Parables / gospel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What did Jesus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teach about God in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his parables?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Islam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Allah / mercy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How do some Muslims show Allah is compassionate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and merciful?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Hinduism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Why do Hindus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want to collect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good karma?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Hinduism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How does the story of Rama and Sita inspire Hindus to follow their Dharma?</a:t>
                      </a:r>
                    </a:p>
                  </a:txBody>
                  <a:tcPr marL="113030" marR="113030" marT="56515" marB="5651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Hinduism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How do questions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about Brahman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and atman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influence the way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a Hindu lives?</a:t>
                      </a:r>
                    </a:p>
                  </a:txBody>
                  <a:tcPr marL="113030" marR="113030" marT="56515" marB="56515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PSHE</a:t>
                      </a:r>
                    </a:p>
                    <a:p>
                      <a:pPr lvl="0" algn="ctr">
                        <a:buNone/>
                      </a:pP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3263" marR="113263" marT="56631" marB="566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Keeping Safe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Keeping Safe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Keeping Safe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Keeping Safe</a:t>
                      </a:r>
                    </a:p>
                  </a:txBody>
                  <a:tcPr marL="113263" marR="113263" marT="56631" marB="5663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Keeping Safe</a:t>
                      </a:r>
                    </a:p>
                  </a:txBody>
                  <a:tcPr marL="113263" marR="113263" marT="56631" marB="56631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4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87136"/>
              </p:ext>
            </p:extLst>
          </p:nvPr>
        </p:nvGraphicFramePr>
        <p:xfrm>
          <a:off x="482599" y="232418"/>
          <a:ext cx="8178802" cy="4922998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995293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252740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170395">
                  <a:extLst>
                    <a:ext uri="{9D8B030D-6E8A-4147-A177-3AD203B41FA5}">
                      <a16:colId xmlns:a16="http://schemas.microsoft.com/office/drawing/2014/main" val="554881083"/>
                    </a:ext>
                  </a:extLst>
                </a:gridCol>
                <a:gridCol w="1377067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15998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967309">
                  <a:extLst>
                    <a:ext uri="{9D8B030D-6E8A-4147-A177-3AD203B41FA5}">
                      <a16:colId xmlns:a16="http://schemas.microsoft.com/office/drawing/2014/main" val="3128842906"/>
                    </a:ext>
                  </a:extLst>
                </a:gridCol>
              </a:tblGrid>
              <a:tr h="44620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Curriculum Area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Swallows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Robins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Woodpeckers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Magpies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Kites</a:t>
                      </a:r>
                    </a:p>
                  </a:txBody>
                  <a:tcPr marL="103816" marR="103816" marT="51908" marB="51908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7280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Music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(Charanga)</a:t>
                      </a:r>
                    </a:p>
                  </a:txBody>
                  <a:tcPr marL="103816" marR="103816" marT="51908" marB="519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In The Groove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Blues, Latin, Folk, Funk, Baroque, Bhangra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I Wanna Play In A Band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Rock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Three Little Birds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Reggae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323636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Make You Feel My Love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Pop Ballads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Benjamin Britten - A New Year Carol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Benjamin Britten (Western Classical Music), Gospel, Bhangra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462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Computing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816" marR="103816" marT="51908" marB="519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Programming: Moving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 Robot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 A: Robot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Algorithms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 A: Sequencing Sounds</a:t>
                      </a: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 A: Selection in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Physical Computing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Programming A: Variables in games</a:t>
                      </a:r>
                    </a:p>
                  </a:txBody>
                  <a:tcPr marL="103816" marR="103816" marT="51908" marB="51908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09723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French</a:t>
                      </a:r>
                    </a:p>
                  </a:txBody>
                  <a:tcPr marL="103816" marR="103816" marT="51908" marB="519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French commences in year 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03816" marR="103816" marT="51908" marB="5190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31234" marR="131234" marT="65617" marB="65617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New Year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celebrations – La Fete des Rois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Commands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Simple adverbs  Simple conversation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Numbers 0-10</a:t>
                      </a:r>
                      <a:endParaRPr lang="en-US" sz="900" dirty="0"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adverbs of place – sentence starters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new verbs – </a:t>
                      </a:r>
                      <a:r>
                        <a:rPr lang="en-GB" sz="8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nager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8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danser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8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sauter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8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voler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Sentence building – oral and written, including new verbs and adverbs of place 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16" marR="103816" marT="51908" marB="5190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adverbs of place – sentence starters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new verbs –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nager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danser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sauter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,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voler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Sentence building – oral and written, including new verbs and adverbs of place 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03816" marR="103816" marT="51908" marB="51908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105919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</a:p>
                    <a:p>
                      <a:pPr algn="ctr"/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816" marR="103816" marT="51908" marB="519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Dynamic balances and stances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Swindon Academy 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coaching –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invasion games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65784" marR="65784" marT="32891" marB="3289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– Dynamic balances and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stances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Swindon Academy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coaching –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invasion games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65784" marR="65784" marT="32891" marB="3289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Dynamic balances and ball skills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Gym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Balance and rotation Flight and travel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Swimming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5784" marR="65784" marT="32891" marB="3289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Stances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and footwork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Gym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Partner work low apparatus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65784" marR="65784" marT="32891" marB="3289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Stances and footwork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Gym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Partner work low apparatus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65784" marR="65784" marT="32891" marB="32891"/>
                </a:tc>
                <a:extLst>
                  <a:ext uri="{0D108BD9-81ED-4DB2-BD59-A6C34878D82A}">
                    <a16:rowId xmlns:a16="http://schemas.microsoft.com/office/drawing/2014/main" val="173627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25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791966" y="973836"/>
            <a:ext cx="5390647" cy="2213864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SzPts val="5200"/>
            </a:pPr>
            <a:br>
              <a:rPr lang="en-GB" sz="4100">
                <a:latin typeface="Source Sans Pro"/>
                <a:ea typeface="Source Sans Pro"/>
                <a:cs typeface="Source Sans Pro"/>
              </a:rPr>
            </a:br>
            <a:r>
              <a:rPr lang="en-GB" sz="3200">
                <a:latin typeface="Source Sans Pro"/>
                <a:ea typeface="Source Sans Pro"/>
                <a:cs typeface="Source Sans Pro"/>
                <a:sym typeface="Source Sans Pro"/>
              </a:rPr>
              <a:t>Together, may our feathers give us wings to soar</a:t>
            </a:r>
            <a:endParaRPr lang="en-GB" sz="320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509CC5-F43F-4918-86A9-1D05177E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599" y="791456"/>
            <a:ext cx="1487897" cy="1686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E4319E-3E33-4B54-8378-9CD2ABF2E9F6}"/>
              </a:ext>
            </a:extLst>
          </p:cNvPr>
          <p:cNvSpPr txBox="1"/>
          <p:nvPr/>
        </p:nvSpPr>
        <p:spPr>
          <a:xfrm>
            <a:off x="2791966" y="3800332"/>
            <a:ext cx="621278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  Opportunity  Aspiration Respect                                         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8526BAD-9356-46D6-8FF0-DCD363CFB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3" y="2769672"/>
            <a:ext cx="1676649" cy="14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7462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Bef>
                <a:spcPts val="0"/>
              </a:spcBef>
              <a:buSzPts val="5200"/>
            </a:pPr>
            <a:r>
              <a:rPr lang="en-GB" sz="4400">
                <a:latin typeface="Century Gothic"/>
                <a:ea typeface="Source Sans Pro"/>
                <a:cs typeface="Source Sans Pro"/>
                <a:sym typeface="Source Sans Pro"/>
              </a:rPr>
              <a:t>Spring: Term 4</a:t>
            </a:r>
            <a:r>
              <a:rPr lang="en-GB" sz="440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br>
              <a:rPr lang="en-GB" sz="4400">
                <a:latin typeface="Source Sans Pro"/>
                <a:ea typeface="Source Sans Pro"/>
                <a:cs typeface="Source Sans Pro"/>
              </a:rPr>
            </a:br>
            <a:br>
              <a:rPr lang="en-GB" sz="440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GB" sz="200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C59D6-ED08-E5C5-3F09-B53477D7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82080"/>
              </p:ext>
            </p:extLst>
          </p:nvPr>
        </p:nvGraphicFramePr>
        <p:xfrm>
          <a:off x="2256568" y="667447"/>
          <a:ext cx="6404833" cy="560698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519637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4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Article 28: Every child has the right to education.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Article 14: Every child has the right to think and believe what they choose.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Trips and Visits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cap="none" spc="0" dirty="0">
                          <a:solidFill>
                            <a:schemeClr val="tx1"/>
                          </a:solidFill>
                        </a:rPr>
                        <a:t>The Big Sleepover – Year 4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cap="none" spc="0" dirty="0">
                          <a:solidFill>
                            <a:schemeClr val="tx1"/>
                          </a:solidFill>
                        </a:rPr>
                        <a:t>Brunel House Day – STEM focus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cap="none" spc="0" dirty="0">
                          <a:solidFill>
                            <a:schemeClr val="tx1"/>
                          </a:solidFill>
                        </a:rPr>
                        <a:t>World Book Day</a:t>
                      </a:r>
                      <a:endParaRPr lang="en-GB" sz="900" cap="none" spc="0" baseline="300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cap="none" spc="0" dirty="0">
                          <a:solidFill>
                            <a:schemeClr val="tx1"/>
                          </a:solidFill>
                        </a:rPr>
                        <a:t>British Science Week: Curiosity. What’s your question?</a:t>
                      </a:r>
                      <a:endParaRPr lang="en-GB" sz="900" cap="none" spc="0" baseline="300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cap="none" spc="0" dirty="0">
                          <a:solidFill>
                            <a:schemeClr val="tx1"/>
                          </a:solidFill>
                        </a:rPr>
                        <a:t>Shakespeare Week </a:t>
                      </a:r>
                    </a:p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ctr"/>
                      <a:endParaRPr lang="en-GB" sz="17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6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0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76108"/>
              </p:ext>
            </p:extLst>
          </p:nvPr>
        </p:nvGraphicFramePr>
        <p:xfrm>
          <a:off x="298740" y="322999"/>
          <a:ext cx="8307357" cy="4232247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238249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312352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194025">
                  <a:extLst>
                    <a:ext uri="{9D8B030D-6E8A-4147-A177-3AD203B41FA5}">
                      <a16:colId xmlns:a16="http://schemas.microsoft.com/office/drawing/2014/main" val="3398091452"/>
                    </a:ext>
                  </a:extLst>
                </a:gridCol>
                <a:gridCol w="998020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706948">
                  <a:extLst>
                    <a:ext uri="{9D8B030D-6E8A-4147-A177-3AD203B41FA5}">
                      <a16:colId xmlns:a16="http://schemas.microsoft.com/office/drawing/2014/main" val="3298898578"/>
                    </a:ext>
                  </a:extLst>
                </a:gridCol>
                <a:gridCol w="1417299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40464">
                  <a:extLst>
                    <a:ext uri="{9D8B030D-6E8A-4147-A177-3AD203B41FA5}">
                      <a16:colId xmlns:a16="http://schemas.microsoft.com/office/drawing/2014/main" val="2412181547"/>
                    </a:ext>
                  </a:extLst>
                </a:gridCol>
              </a:tblGrid>
              <a:tr h="47259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2152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Maths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Addition &amp; subtraction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Fractions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Geometry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Time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Problem solving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+mj-lt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Fractions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Time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Money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Multiplication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Addition and Subtraction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Multiplication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Division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Measurement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Money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Multiplication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Division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Measurement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Money</a:t>
                      </a:r>
                      <a:endParaRPr lang="en-GB" dirty="0"/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Fractions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Decimals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Percentages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Length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Mass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Capacity 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Statistics</a:t>
                      </a: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Algebra</a:t>
                      </a: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Geometry</a:t>
                      </a: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Problem solving</a:t>
                      </a: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115737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Writing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Fiction: write own version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 of the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 story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Recount: write a recount of events from character’s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point of 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view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Persuasion: Write an information article.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Recount: write a formal biography of Chris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Hadfield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Recount: write a journalistic report (hybrid text)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 about Charles Darwin’s 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discoveries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8583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Literacy Reading Spine</a:t>
                      </a:r>
                      <a:endParaRPr lang="en-GB" sz="12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GB" sz="12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The Bear Who Stared by Duncan Beady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The Enormous Crocodile by Roald Dahl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The Giraffe and Pelly and me.</a:t>
                      </a:r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900" dirty="0">
                          <a:latin typeface="+mn-lt"/>
                        </a:rPr>
                        <a:t>The Mousehole Cat</a:t>
                      </a:r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Jungle Book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The Lie Tree by Frances </a:t>
                      </a:r>
                      <a:r>
                        <a:rPr lang="en-GB" sz="9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Hardings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4822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Science</a:t>
                      </a:r>
                    </a:p>
                  </a:txBody>
                  <a:tcPr marL="81827" marR="81827" marT="40915" marB="409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British Science Week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British Science Week</a:t>
                      </a:r>
                      <a:endParaRPr lang="en-US" dirty="0"/>
                    </a:p>
                  </a:txBody>
                  <a:tcPr marL="81827" marR="81827" marT="40915" marB="40915"/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British Science Week</a:t>
                      </a:r>
                    </a:p>
                    <a:p>
                      <a:pPr lvl="0" algn="l">
                        <a:buNone/>
                      </a:pPr>
                      <a:endParaRPr lang="en-US"/>
                    </a:p>
                  </a:txBody>
                  <a:tcPr marL="81827" marR="81827" marT="40915" marB="409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British Science Week</a:t>
                      </a:r>
                    </a:p>
                  </a:txBody>
                  <a:tcPr marL="81827" marR="81827" marT="40915" marB="4091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British Science Week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81827" marR="81827" marT="40915" marB="40915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</a:tbl>
          </a:graphicData>
        </a:graphic>
      </p:graphicFrame>
      <p:pic>
        <p:nvPicPr>
          <p:cNvPr id="3" name="Picture 2" descr="A book cover of a turtle&#10;&#10;Description automatically generated">
            <a:extLst>
              <a:ext uri="{FF2B5EF4-FFF2-40B4-BE49-F238E27FC236}">
                <a16:creationId xmlns:a16="http://schemas.microsoft.com/office/drawing/2014/main" id="{1CFD9060-4E62-D200-EB45-AA77ED11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295" y="2516095"/>
            <a:ext cx="446750" cy="550779"/>
          </a:xfrm>
          <a:prstGeom prst="rect">
            <a:avLst/>
          </a:prstGeom>
        </p:spPr>
      </p:pic>
      <p:pic>
        <p:nvPicPr>
          <p:cNvPr id="4" name="Picture 3" descr="A book cover of a book&#10;&#10;Description automatically generated">
            <a:extLst>
              <a:ext uri="{FF2B5EF4-FFF2-40B4-BE49-F238E27FC236}">
                <a16:creationId xmlns:a16="http://schemas.microsoft.com/office/drawing/2014/main" id="{ACA587AF-C5C8-7F18-AEBE-FD3EE893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72" y="2416301"/>
            <a:ext cx="639794" cy="649319"/>
          </a:xfrm>
          <a:prstGeom prst="rect">
            <a:avLst/>
          </a:prstGeom>
        </p:spPr>
      </p:pic>
      <p:pic>
        <p:nvPicPr>
          <p:cNvPr id="6" name="Picture 5" descr="A person holding a child&#10;&#10;Description automatically generated">
            <a:extLst>
              <a:ext uri="{FF2B5EF4-FFF2-40B4-BE49-F238E27FC236}">
                <a16:creationId xmlns:a16="http://schemas.microsoft.com/office/drawing/2014/main" id="{3EEFEFEC-735E-5044-DD06-A7E6FC844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98749" y="2466565"/>
            <a:ext cx="580396" cy="649319"/>
          </a:xfrm>
          <a:prstGeom prst="rect">
            <a:avLst/>
          </a:prstGeom>
        </p:spPr>
      </p:pic>
      <p:pic>
        <p:nvPicPr>
          <p:cNvPr id="7" name="Picture 6" descr="A yellow cartoon character standing in front of a city&#10;&#10;Description automatically generated">
            <a:extLst>
              <a:ext uri="{FF2B5EF4-FFF2-40B4-BE49-F238E27FC236}">
                <a16:creationId xmlns:a16="http://schemas.microsoft.com/office/drawing/2014/main" id="{5C1F7B8C-1B96-9DC7-8E38-DE0CAC4BC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354" y="2324016"/>
            <a:ext cx="716712" cy="643388"/>
          </a:xfrm>
          <a:prstGeom prst="rect">
            <a:avLst/>
          </a:prstGeom>
        </p:spPr>
      </p:pic>
      <p:pic>
        <p:nvPicPr>
          <p:cNvPr id="8" name="Picture 7" descr="A book cover of a whale&#10;&#10;AI-generated content may be incorrect.">
            <a:extLst>
              <a:ext uri="{FF2B5EF4-FFF2-40B4-BE49-F238E27FC236}">
                <a16:creationId xmlns:a16="http://schemas.microsoft.com/office/drawing/2014/main" id="{4BFF7036-F2D0-FE61-80FE-E46B8A35C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396" y="2353214"/>
            <a:ext cx="629010" cy="7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3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97120"/>
              </p:ext>
            </p:extLst>
          </p:nvPr>
        </p:nvGraphicFramePr>
        <p:xfrm>
          <a:off x="482600" y="631119"/>
          <a:ext cx="8178796" cy="4051869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299882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157841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369172">
                  <a:extLst>
                    <a:ext uri="{9D8B030D-6E8A-4147-A177-3AD203B41FA5}">
                      <a16:colId xmlns:a16="http://schemas.microsoft.com/office/drawing/2014/main" val="2384768344"/>
                    </a:ext>
                  </a:extLst>
                </a:gridCol>
                <a:gridCol w="1457939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60680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33282">
                  <a:extLst>
                    <a:ext uri="{9D8B030D-6E8A-4147-A177-3AD203B41FA5}">
                      <a16:colId xmlns:a16="http://schemas.microsoft.com/office/drawing/2014/main" val="3149170105"/>
                    </a:ext>
                  </a:extLst>
                </a:gridCol>
              </a:tblGrid>
              <a:tr h="49708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106740" marR="106740" marT="53369" marB="53369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17057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Geography</a:t>
                      </a:r>
                    </a:p>
                    <a:p>
                      <a:pPr lvl="0" algn="ctr">
                        <a:buNone/>
                      </a:pPr>
                      <a:endParaRPr lang="en-GB" sz="12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6740" marR="106740" marT="53369" marB="5336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UK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i="1" dirty="0">
                          <a:latin typeface="+mn-lt"/>
                        </a:rPr>
                        <a:t>Which four countries make up the UK?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i="1" dirty="0">
                          <a:latin typeface="+mn-lt"/>
                        </a:rPr>
                        <a:t>What are the capital cities of the UK? Looking at the human and physical features of the UK.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Hong Kong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Century Gothic"/>
                        </a:rPr>
                        <a:t>What environmental problems are there in Hong Kong?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Century Gothic"/>
                        </a:rPr>
                        <a:t>How is Hong Kong different to the UK?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South-West England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What is it like to live in South-West England?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USA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Century Gothic"/>
                        </a:rPr>
                        <a:t>Compare the climate in different locations across the USA.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Century Gothic"/>
                        </a:rPr>
                        <a:t>Explain the positives and negatives of tourism in one place in the USA.</a:t>
                      </a:r>
                      <a:endParaRPr lang="en-GB" sz="800" i="1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 dirty="0">
                        <a:latin typeface="Century Gothic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Farming in the UK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 dirty="0">
                          <a:latin typeface="+mn-lt"/>
                        </a:rPr>
                        <a:t>Why does farming matter?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14618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DT</a:t>
                      </a:r>
                    </a:p>
                  </a:txBody>
                  <a:tcPr marL="106740" marR="106740" marT="53369" marB="5336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Textiles: Puppets</a:t>
                      </a:r>
                      <a:endParaRPr lang="en-US" dirty="0"/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Mechanisms: Fairground wheel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Structures: Constructing a castle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Mechanical systems: Gears and Pulleys </a:t>
                      </a:r>
                      <a:endParaRPr lang="en-US" sz="1400" dirty="0"/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Structures: Playgrounds</a:t>
                      </a:r>
                    </a:p>
                  </a:txBody>
                  <a:tcPr marL="106740" marR="106740" marT="53369" marB="53369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24692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Religion and Worldviews</a:t>
                      </a:r>
                    </a:p>
                    <a:p>
                      <a:pPr lvl="0" algn="ctr">
                        <a:buNone/>
                      </a:pPr>
                      <a:endParaRPr lang="en-GB" sz="12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6740" marR="106740" marT="53369" marB="5336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Prayer / worship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Why do Christians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pray to God and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worship him?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What are the best symbols of Jesus’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death &amp; resurrection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at Easter?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Is the cross a symbol of love, sacrifice or commitment for Christians?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latin typeface="Century Gothic"/>
                        </a:rPr>
                        <a:t>Sikhism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latin typeface="Century Gothic"/>
                        </a:rPr>
                        <a:t>How does the teaching of the gurus move Sikhs from dark to light?</a:t>
                      </a:r>
                    </a:p>
                  </a:txBody>
                  <a:tcPr marL="106521" marR="106521" marT="53260" marB="5326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effectLst/>
                          <a:latin typeface="Century Gothic"/>
                        </a:rPr>
                        <a:t>Buddhism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effectLst/>
                          <a:latin typeface="Century Gothic"/>
                        </a:rPr>
                        <a:t>How does the Triple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effectLst/>
                          <a:latin typeface="Century Gothic"/>
                        </a:rPr>
                        <a:t>Refuge help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effectLst/>
                          <a:latin typeface="Century Gothic"/>
                        </a:rPr>
                        <a:t>Buddhists in their 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effectLst/>
                          <a:latin typeface="Century Gothic"/>
                        </a:rPr>
                        <a:t>journey through life?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06521" marR="106521" marT="53260" marB="53260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552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PSHE</a:t>
                      </a:r>
                    </a:p>
                    <a:p>
                      <a:pPr lvl="0" algn="ctr">
                        <a:buNone/>
                      </a:pPr>
                      <a:endParaRPr lang="en-US" sz="1200" b="1" i="0" u="none" strike="noStrike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6740" marR="106740" marT="53369" marB="5336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j-lt"/>
                        </a:rPr>
                        <a:t>Rights and Respect</a:t>
                      </a: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Rights and Respect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Rights and Respect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Rights and Respect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Rights and Respect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106740" marR="106740" marT="53369" marB="53369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67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13174"/>
              </p:ext>
            </p:extLst>
          </p:nvPr>
        </p:nvGraphicFramePr>
        <p:xfrm>
          <a:off x="482600" y="619441"/>
          <a:ext cx="8178801" cy="4186593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995206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751623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244625">
                  <a:extLst>
                    <a:ext uri="{9D8B030D-6E8A-4147-A177-3AD203B41FA5}">
                      <a16:colId xmlns:a16="http://schemas.microsoft.com/office/drawing/2014/main" val="1767122973"/>
                    </a:ext>
                  </a:extLst>
                </a:gridCol>
                <a:gridCol w="1277744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20897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88706">
                  <a:extLst>
                    <a:ext uri="{9D8B030D-6E8A-4147-A177-3AD203B41FA5}">
                      <a16:colId xmlns:a16="http://schemas.microsoft.com/office/drawing/2014/main" val="3128842906"/>
                    </a:ext>
                  </a:extLst>
                </a:gridCol>
              </a:tblGrid>
              <a:tr h="4461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Curriculum Area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Swallows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Robins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Woodpeckers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j-lt"/>
                        </a:rPr>
                        <a:t>Magpies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j-lt"/>
                        </a:rPr>
                        <a:t>Kites</a:t>
                      </a:r>
                    </a:p>
                  </a:txBody>
                  <a:tcPr marL="103807" marR="103807" marT="51904" marB="51904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3548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Music</a:t>
                      </a:r>
                    </a:p>
                    <a:p>
                      <a:pPr algn="ctr"/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807" marR="103807" marT="51904" marB="5190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Round And Round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Latin Bossa Nova, Film music, Big Band Jazz, Mash-up, Latin fusion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</a:t>
                      </a:r>
                      <a:r>
                        <a:rPr lang="en-GB" sz="900" b="0" i="0" u="none" strike="noStrike" noProof="0" dirty="0" err="1">
                          <a:solidFill>
                            <a:srgbClr val="323636"/>
                          </a:solidFill>
                          <a:latin typeface="Century Gothic"/>
                        </a:rPr>
                        <a:t>Zootime</a:t>
                      </a:r>
                      <a:endParaRPr lang="en-GB" sz="900" b="0" dirty="0" err="1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Reggae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The Dragon Song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Folk Music</a:t>
                      </a:r>
                      <a:endParaRPr lang="en-US" sz="900" b="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Fresh Prince Of Bel-Air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Hip Hop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You've Got A Friend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The Music of Carole King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461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Computing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807" marR="103807" marT="51904" marB="5190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Data and Information: Grouping Data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Century Gothic"/>
                      </a:endParaRPr>
                    </a:p>
                    <a:p>
                      <a:pPr algn="l" rtl="0" fontAlgn="base"/>
                      <a:endParaRPr lang="en-GB" sz="90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Data and Information: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Pictograms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Data and Information: Branching databases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Data and Information: Flat-file databases</a:t>
                      </a:r>
                      <a:endParaRPr lang="en-US" sz="90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Data and information: Spreadsheets</a:t>
                      </a:r>
                    </a:p>
                  </a:txBody>
                  <a:tcPr marL="103807" marR="103807" marT="51904" marB="51904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0971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French</a:t>
                      </a:r>
                    </a:p>
                  </a:txBody>
                  <a:tcPr marL="103807" marR="103807" marT="51904" marB="5190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French commences in year 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03807" marR="103807" marT="51904" marB="51904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Vocabulary for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School stationery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Revision of indefinite article &amp; </a:t>
                      </a:r>
                      <a:r>
                        <a:rPr lang="en-US" sz="900" b="0" i="0" u="none" strike="noStrike" noProof="0" dirty="0" err="1">
                          <a:latin typeface="Century Gothic"/>
                        </a:rPr>
                        <a:t>masc</a:t>
                      </a:r>
                      <a:r>
                        <a:rPr lang="en-US" sz="900" b="0" i="0" u="none" strike="noStrike" noProof="0" dirty="0">
                          <a:latin typeface="Century Gothic"/>
                        </a:rPr>
                        <a:t>/fem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Simple sentence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Building, oral and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written with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conjunction</a:t>
                      </a:r>
                      <a:endParaRPr lang="en-US" sz="900" dirty="0"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Months of the year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Sequences and tenses – This …is, Last … it was, Next … it will be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adjectives petit &amp; grand, which precede the noun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Numbers 0-50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Building simple negatives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Dictionary skills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Months of the year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Sequences and tenses – This …is, Last … it was, Next … it will be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adjectives petit &amp; grand, which precede the noun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Numbers 0-50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Building simple negatives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Dictionary skills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03807" marR="103807" marT="51904" marB="51904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69885"/>
              </p:ext>
            </p:extLst>
          </p:nvPr>
        </p:nvGraphicFramePr>
        <p:xfrm>
          <a:off x="482600" y="619441"/>
          <a:ext cx="8178801" cy="1883547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995206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512137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484111">
                  <a:extLst>
                    <a:ext uri="{9D8B030D-6E8A-4147-A177-3AD203B41FA5}">
                      <a16:colId xmlns:a16="http://schemas.microsoft.com/office/drawing/2014/main" val="1767122973"/>
                    </a:ext>
                  </a:extLst>
                </a:gridCol>
                <a:gridCol w="1277744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20897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88706">
                  <a:extLst>
                    <a:ext uri="{9D8B030D-6E8A-4147-A177-3AD203B41FA5}">
                      <a16:colId xmlns:a16="http://schemas.microsoft.com/office/drawing/2014/main" val="3128842906"/>
                    </a:ext>
                  </a:extLst>
                </a:gridCol>
              </a:tblGrid>
              <a:tr h="4461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Curriculum </a:t>
                      </a:r>
                      <a:r>
                        <a:rPr lang="en-GB" sz="1000" b="1" dirty="0" err="1">
                          <a:latin typeface="+mj-lt"/>
                        </a:rPr>
                        <a:t>AreaShapes</a:t>
                      </a:r>
                      <a:endParaRPr lang="en-GB" sz="1000" b="1" dirty="0">
                        <a:latin typeface="+mj-lt"/>
                      </a:endParaRP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+mj-lt"/>
                        </a:rPr>
                        <a:t>Swallows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+mj-lt"/>
                        </a:rPr>
                        <a:t>Robins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+mj-lt"/>
                        </a:rPr>
                        <a:t>Woodpeckers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+mj-lt"/>
                        </a:rPr>
                        <a:t>Magpies</a:t>
                      </a:r>
                    </a:p>
                  </a:txBody>
                  <a:tcPr marL="103807" marR="103807" marT="51904" marB="51904"/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+mj-lt"/>
                        </a:rPr>
                        <a:t>Kites</a:t>
                      </a:r>
                    </a:p>
                  </a:txBody>
                  <a:tcPr marL="103807" marR="103807" marT="51904" marB="51904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179656"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</a:p>
                    <a:p>
                      <a:pPr algn="ctr"/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10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807" marR="103807" marT="51904" marB="5190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P.E 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Coordination and 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counter-balance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Swindon Academy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–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invasion games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65778" marR="65778" marT="32889" marB="3288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P.E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 skills and counterbalance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Swindon Academy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–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invasion games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65778" marR="65778" marT="32889" marB="3288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P.E 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Sending and receiving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Counter balance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+mn-lt"/>
                        </a:rPr>
                        <a:t>Real Dance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Shapes and circles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Partnering and artistry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778" marR="65778" marT="32889" marB="3288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Seated balance and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floorwork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Dance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Shapes and circles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Partnering and artistry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65778" marR="65778" marT="32889" marB="3288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P.E - Seated 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 and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Floorwork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Dance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Shapes and circles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Partnering and artistry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65778" marR="65778" marT="32889" marB="32889"/>
                </a:tc>
                <a:extLst>
                  <a:ext uri="{0D108BD9-81ED-4DB2-BD59-A6C34878D82A}">
                    <a16:rowId xmlns:a16="http://schemas.microsoft.com/office/drawing/2014/main" val="173627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44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4414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000">
                <a:latin typeface="Century Gothic"/>
                <a:ea typeface="Source Sans Pro"/>
                <a:cs typeface="Source Sans Pro"/>
                <a:sym typeface="Source Sans Pro"/>
              </a:rPr>
              <a:t>Summer: Term 5</a:t>
            </a:r>
            <a:br>
              <a:rPr lang="en-GB" sz="4000">
                <a:latin typeface="Century Gothic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lang="en-GB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88BD1-784F-7622-1270-6C5B7C5C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2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98669"/>
              </p:ext>
            </p:extLst>
          </p:nvPr>
        </p:nvGraphicFramePr>
        <p:xfrm>
          <a:off x="2256568" y="667447"/>
          <a:ext cx="6404833" cy="383129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519637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5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Article 27: Every child has the right to proper food.</a:t>
                      </a:r>
                      <a:endParaRPr lang="en-GB" sz="1000" b="0" i="0" u="none" strike="noStrike" cap="none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Trips and Experiences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</a:rPr>
                        <a:t>Avebury Trip  - Year 3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cap="none" spc="0" dirty="0">
                          <a:solidFill>
                            <a:schemeClr val="tx1"/>
                          </a:solidFill>
                        </a:rPr>
                        <a:t>Sports Week</a:t>
                      </a:r>
                    </a:p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GB" sz="1000" cap="none" spc="0" baseline="300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+mn-lt"/>
                        </a:rPr>
                        <a:t>Rashford House Day</a:t>
                      </a:r>
                      <a:endParaRPr lang="en-GB" sz="1000" b="0" i="0" u="none" strike="noStrike" cap="none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96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57509"/>
              </p:ext>
            </p:extLst>
          </p:nvPr>
        </p:nvGraphicFramePr>
        <p:xfrm>
          <a:off x="391226" y="206247"/>
          <a:ext cx="8363230" cy="4401405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868679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439221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40225448"/>
                    </a:ext>
                  </a:extLst>
                </a:gridCol>
                <a:gridCol w="1579190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872558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872558">
                  <a:extLst>
                    <a:ext uri="{9D8B030D-6E8A-4147-A177-3AD203B41FA5}">
                      <a16:colId xmlns:a16="http://schemas.microsoft.com/office/drawing/2014/main" val="3099031800"/>
                    </a:ext>
                  </a:extLst>
                </a:gridCol>
                <a:gridCol w="1416574">
                  <a:extLst>
                    <a:ext uri="{9D8B030D-6E8A-4147-A177-3AD203B41FA5}">
                      <a16:colId xmlns:a16="http://schemas.microsoft.com/office/drawing/2014/main" val="2596695328"/>
                    </a:ext>
                  </a:extLst>
                </a:gridCol>
              </a:tblGrid>
              <a:tr h="41406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Curriculum Area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Swallows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Robins</a:t>
                      </a:r>
                      <a:endParaRPr lang="en-GB" dirty="0"/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Woodpeckers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Magpies</a:t>
                      </a: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endParaRPr lang="en-GB" sz="1000" b="1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Kites</a:t>
                      </a:r>
                      <a:endParaRPr lang="en-GB" dirty="0"/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8978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Maths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1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Addition &amp; Subtraction Facts – 11 – 20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Length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Fractions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Position &amp; Direction</a:t>
                      </a: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2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Multiplication Tables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Length and Mass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Fractions</a:t>
                      </a:r>
                      <a:br>
                        <a:rPr lang="en-GB" sz="900" dirty="0">
                          <a:latin typeface="+mj-lt"/>
                        </a:rPr>
                      </a:br>
                      <a:r>
                        <a:rPr lang="en-GB" sz="900" dirty="0">
                          <a:latin typeface="+mj-lt"/>
                        </a:rPr>
                        <a:t>Time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Money</a:t>
                      </a:r>
                      <a:endParaRPr lang="en-GB" dirty="0"/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Year 3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Fractions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Time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j-lt"/>
                        </a:rPr>
                        <a:t>Measurement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Length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j-lt"/>
                        </a:rPr>
                        <a:t>capacity</a:t>
                      </a: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Fractions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Time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Measurement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Length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capacity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j-lt"/>
                      </a:endParaRP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Fractions calculating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j-lt"/>
                      </a:endParaRPr>
                    </a:p>
                  </a:txBody>
                  <a:tcPr marL="42869" marR="42869" marT="21434" marB="2143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Year 6</a:t>
                      </a:r>
                    </a:p>
                    <a:p>
                      <a:pPr algn="l" rtl="0" fontAlgn="base"/>
                      <a:endParaRPr lang="en-GB" sz="900" dirty="0"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Fractions calculating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Ratio &amp; Proportion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Converting Units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Area &amp; Volume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Algebra</a:t>
                      </a:r>
                    </a:p>
                  </a:txBody>
                  <a:tcPr marL="42869" marR="42869" marT="21435" marB="2143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Writing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Non-fiction:</a:t>
                      </a:r>
                      <a:endParaRPr lang="en-US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write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information 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about sea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animals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Letter: write a letter in role as the character persuading</a:t>
                      </a:r>
                      <a:endParaRPr lang="en-US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to save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the trees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Fiction: Write an adventure story.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Persuasion/information: write </a:t>
                      </a: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an Information</a:t>
                      </a: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leaflet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Recount: write a biography of Jacques Cousteau &amp; Fiction: adventure</a:t>
                      </a:r>
                      <a:endParaRPr lang="en-US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story</a:t>
                      </a: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4613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dirty="0">
                          <a:latin typeface="+mn-lt"/>
                        </a:rPr>
                        <a:t>English Reading Spine</a:t>
                      </a:r>
                    </a:p>
                    <a:p>
                      <a:pPr lvl="0" algn="ctr">
                        <a:buNone/>
                      </a:pPr>
                      <a:endParaRPr lang="en-GB" sz="1000" b="1">
                        <a:latin typeface="+mn-lt"/>
                      </a:endParaRP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Jolly Postman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Dr Seuss Books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The Frog Prince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The Accidental Prime Minister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Skellig</a:t>
                      </a: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Selection of poems </a:t>
                      </a: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3432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Science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Plants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Seeds and Blubs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Conditions for Growth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Parts of a flower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Evergreen/deciduous trees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Common Flowers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Types of leaves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Plants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Seeds and Bulbs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Conditions for growth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Lifecycle of a sunflower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Plants in different climates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Famous botanists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Animals including humans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What do we need to survive and be healthy?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The Skeletal System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Characteristics of living things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Muscles in the body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Living Things and Habitat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Animal reproduction and life cycles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Sexual reproduction in plants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Asexual reproduction in plants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Scientists: Jane Goodall and David Attenborough</a:t>
                      </a: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Light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Reflection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Prism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Periscopes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Mirrors in real life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The Eye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Refraction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Shadow</a:t>
                      </a: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</a:tbl>
          </a:graphicData>
        </a:graphic>
      </p:graphicFrame>
      <p:pic>
        <p:nvPicPr>
          <p:cNvPr id="3" name="Picture 2" descr="A book cover with a cartoon of a sea creature&#10;&#10;Description automatically generated">
            <a:extLst>
              <a:ext uri="{FF2B5EF4-FFF2-40B4-BE49-F238E27FC236}">
                <a16:creationId xmlns:a16="http://schemas.microsoft.com/office/drawing/2014/main" id="{46B9DC0D-4826-67F6-A6D9-6F7079CE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7" y="2052815"/>
            <a:ext cx="551038" cy="580620"/>
          </a:xfrm>
          <a:prstGeom prst="rect">
            <a:avLst/>
          </a:prstGeom>
        </p:spPr>
      </p:pic>
      <p:pic>
        <p:nvPicPr>
          <p:cNvPr id="4" name="Picture 3" descr="A book cover of a book&#10;&#10;Description automatically generated">
            <a:extLst>
              <a:ext uri="{FF2B5EF4-FFF2-40B4-BE49-F238E27FC236}">
                <a16:creationId xmlns:a16="http://schemas.microsoft.com/office/drawing/2014/main" id="{A97E03BF-39E5-67A3-7D0A-12BD19BE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92" y="1868736"/>
            <a:ext cx="523426" cy="790169"/>
          </a:xfrm>
          <a:prstGeom prst="rect">
            <a:avLst/>
          </a:prstGeom>
        </p:spPr>
      </p:pic>
      <p:pic>
        <p:nvPicPr>
          <p:cNvPr id="7" name="Picture 6" descr="A book cover of a book&#10;&#10;Description automatically generated">
            <a:extLst>
              <a:ext uri="{FF2B5EF4-FFF2-40B4-BE49-F238E27FC236}">
                <a16:creationId xmlns:a16="http://schemas.microsoft.com/office/drawing/2014/main" id="{B0C0AD64-932B-3C36-88A9-316BA6DE9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679" y="2018193"/>
            <a:ext cx="640512" cy="639434"/>
          </a:xfrm>
          <a:prstGeom prst="rect">
            <a:avLst/>
          </a:prstGeom>
        </p:spPr>
      </p:pic>
      <p:pic>
        <p:nvPicPr>
          <p:cNvPr id="8" name="Picture 7" descr="A book cover of a person in a scuba suit swimming in the water&#10;&#10;Description automatically generated">
            <a:extLst>
              <a:ext uri="{FF2B5EF4-FFF2-40B4-BE49-F238E27FC236}">
                <a16:creationId xmlns:a16="http://schemas.microsoft.com/office/drawing/2014/main" id="{74618152-6366-ACC8-5F9A-A02482E3F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467" y="2077167"/>
            <a:ext cx="672143" cy="611758"/>
          </a:xfrm>
          <a:prstGeom prst="rect">
            <a:avLst/>
          </a:prstGeom>
        </p:spPr>
      </p:pic>
      <p:pic>
        <p:nvPicPr>
          <p:cNvPr id="6" name="Picture 5" descr="A book cover with a castle and a child in a boat&#10;&#10;AI-generated content may be incorrect.">
            <a:extLst>
              <a:ext uri="{FF2B5EF4-FFF2-40B4-BE49-F238E27FC236}">
                <a16:creationId xmlns:a16="http://schemas.microsoft.com/office/drawing/2014/main" id="{3FCF9F8F-35C5-A1CE-863E-0A33F79F3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738" y="1937349"/>
            <a:ext cx="763438" cy="8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26303"/>
              </p:ext>
            </p:extLst>
          </p:nvPr>
        </p:nvGraphicFramePr>
        <p:xfrm>
          <a:off x="482599" y="655046"/>
          <a:ext cx="8178802" cy="3833407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260557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462374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105440">
                  <a:extLst>
                    <a:ext uri="{9D8B030D-6E8A-4147-A177-3AD203B41FA5}">
                      <a16:colId xmlns:a16="http://schemas.microsoft.com/office/drawing/2014/main" val="1052033202"/>
                    </a:ext>
                  </a:extLst>
                </a:gridCol>
                <a:gridCol w="1695883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27349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227199">
                  <a:extLst>
                    <a:ext uri="{9D8B030D-6E8A-4147-A177-3AD203B41FA5}">
                      <a16:colId xmlns:a16="http://schemas.microsoft.com/office/drawing/2014/main" val="4152333685"/>
                    </a:ext>
                  </a:extLst>
                </a:gridCol>
              </a:tblGrid>
              <a:tr h="512427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Curriculum Area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Swallows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Robins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Woodpeckers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+mn-lt"/>
                        </a:rPr>
                        <a:t>Magpies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+mn-lt"/>
                        </a:rPr>
                        <a:t>Kites</a:t>
                      </a:r>
                    </a:p>
                  </a:txBody>
                  <a:tcPr marL="89706" marR="89706" marT="44855" marB="44855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44837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History</a:t>
                      </a:r>
                    </a:p>
                  </a:txBody>
                  <a:tcPr marL="89706" marR="89706" marT="44855" marB="4485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The Great Fire of London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How do historians know what happened at the Great Fire of London? What was learnt from how quickly the fire spread which makes houses safer today?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The Royal Family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Who are the Royal Family and how has their job changed? What do we know about some of Britain’s most famous queens?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Stone Age to Iron Age</a:t>
                      </a:r>
                    </a:p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were the main changes from the Stone to the Iron Age? How did the people of the Stone to Iron Age shape our local area?</a:t>
                      </a:r>
                    </a:p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kern="120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In depth study of Avebury</a:t>
                      </a:r>
                      <a:endParaRPr lang="en-GB" sz="800" i="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Victorians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What was life like for Victorian children? What was it like in Swindon in Victorian times?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The Mayan Civilisation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How was the Mayan civilisation unique? How does it compare with British societies of the same time period?</a:t>
                      </a:r>
                    </a:p>
                  </a:txBody>
                  <a:tcPr marL="89706" marR="89706" marT="44855" marB="4485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608499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Art</a:t>
                      </a:r>
                    </a:p>
                  </a:txBody>
                  <a:tcPr marL="89706" marR="89706" marT="44855" marB="4485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Painting and Mixed Media: Colour Splash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Sculpture and 3D: Clay Houses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Sculpture and 3D: Abstract shape and space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Painting and Mixed Media: Portraits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Sculpture and 3D: Making memories</a:t>
                      </a:r>
                    </a:p>
                  </a:txBody>
                  <a:tcPr marL="89706" marR="89706" marT="44855" marB="44855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046632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+mn-lt"/>
                        </a:rPr>
                        <a:t>Religion and Worldviews</a:t>
                      </a:r>
                    </a:p>
                  </a:txBody>
                  <a:tcPr marL="89706" marR="89706" marT="44855" marB="4485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Christianity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How does celebrating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Pentecost remind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Christians that God is with them always?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Disciple / faith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Why do Christians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trust Jesus and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follow him?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What do Christians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mean when they talk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about the Kingdom of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</a:rPr>
                        <a:t>God?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Why do Christians believe they are on a mission?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Should believing in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the resurrection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change how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Christians view life </a:t>
                      </a:r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and death?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89706" marR="89706" marT="44855" marB="44855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4483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PSHE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latin typeface="Corbel"/>
                      </a:endParaRPr>
                    </a:p>
                  </a:txBody>
                  <a:tcPr marL="89706" marR="89706" marT="44855" marB="4485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Being my best</a:t>
                      </a: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Being my best</a:t>
                      </a: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Being my best</a:t>
                      </a: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Being my best</a:t>
                      </a: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9706" marR="89706" marT="44855" marB="4485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Being my best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89706" marR="89706" marT="44855" marB="44855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7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522133" y="439468"/>
            <a:ext cx="5098739" cy="3413897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90000"/>
          </a:bodyPr>
          <a:lstStyle/>
          <a:p>
            <a:pPr>
              <a:buSzPts val="5200"/>
            </a:pP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200">
                <a:latin typeface="Source Sans Pro"/>
                <a:ea typeface="Source Sans Pro"/>
                <a:cs typeface="Source Sans Pro"/>
              </a:rPr>
            </a:br>
            <a:br>
              <a:rPr lang="en-GB" sz="1200">
                <a:latin typeface="Source Sans Pro"/>
                <a:ea typeface="Source Sans Pro"/>
                <a:cs typeface="+mj-lt"/>
              </a:rPr>
            </a:br>
            <a:br>
              <a:rPr lang="en-GB" sz="1200">
                <a:latin typeface="Source Sans Pro"/>
                <a:ea typeface="Source Sans Pro"/>
                <a:cs typeface="+mj-lt"/>
              </a:rPr>
            </a:br>
            <a:br>
              <a:rPr lang="en-GB" sz="1200">
                <a:latin typeface="Source Sans Pro"/>
                <a:ea typeface="+mj-lt"/>
                <a:cs typeface="+mj-lt"/>
              </a:rPr>
            </a:br>
            <a:br>
              <a:rPr lang="en-GB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endParaRPr lang="en-GB" sz="1200">
              <a:ea typeface="+mj-lt"/>
              <a:cs typeface="+mj-lt"/>
            </a:endParaRPr>
          </a:p>
          <a:p>
            <a:pPr>
              <a:spcBef>
                <a:spcPts val="0"/>
              </a:spcBef>
              <a:buSzPts val="5200"/>
            </a:pP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endParaRPr lang="en-GB" sz="180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5A0CB-2C06-4301-B4BA-5ED54575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4957" y="337057"/>
            <a:ext cx="2301698" cy="2608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6A2A-0722-155E-D638-5DBFD7B63409}"/>
              </a:ext>
            </a:extLst>
          </p:cNvPr>
          <p:cNvSpPr txBox="1"/>
          <p:nvPr/>
        </p:nvSpPr>
        <p:spPr>
          <a:xfrm>
            <a:off x="641756" y="527897"/>
            <a:ext cx="5423880" cy="3370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Our ‘Rights Respecting’ Curriculum</a:t>
            </a:r>
          </a:p>
          <a:p>
            <a:endParaRPr lang="en-GB" sz="160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r>
              <a:rPr lang="en-GB" sz="1200">
                <a:solidFill>
                  <a:srgbClr val="FFFFFF"/>
                </a:solidFill>
                <a:ea typeface="+mn-lt"/>
                <a:cs typeface="+mn-lt"/>
              </a:rPr>
              <a:t>At </a:t>
            </a:r>
            <a:r>
              <a:rPr lang="en-GB" sz="1200" err="1">
                <a:solidFill>
                  <a:srgbClr val="FFFFFF"/>
                </a:solidFill>
                <a:ea typeface="+mn-lt"/>
                <a:cs typeface="+mn-lt"/>
              </a:rPr>
              <a:t>Nythe</a:t>
            </a:r>
            <a:r>
              <a:rPr lang="en-GB" sz="1200">
                <a:solidFill>
                  <a:srgbClr val="FFFFFF"/>
                </a:solidFill>
                <a:ea typeface="+mn-lt"/>
                <a:cs typeface="+mn-lt"/>
              </a:rPr>
              <a:t> Primary School, we use our SOAR values of strength, opportunity, aspiration and respect to support every child in becoming a well-educated global citizen. </a:t>
            </a:r>
            <a:endParaRPr lang="en-GB" sz="12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12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GB" sz="1200">
                <a:solidFill>
                  <a:srgbClr val="FFFFFF"/>
                </a:solidFill>
                <a:ea typeface="+mn-lt"/>
                <a:cs typeface="+mn-lt"/>
              </a:rPr>
              <a:t>A global citizen can be defined as someone who believes in global justice and acts to make the world a safer, fairer and more sustainable place in which human rights are protected and respected. </a:t>
            </a:r>
            <a:endParaRPr lang="en-GB" sz="12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12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GB" sz="1200">
                <a:solidFill>
                  <a:srgbClr val="FFFFFF"/>
                </a:solidFill>
                <a:latin typeface="Century Gothic"/>
              </a:rPr>
              <a:t>Global citizenship underpins our curriculum, with this </a:t>
            </a:r>
            <a:r>
              <a:rPr lang="en-GB" sz="1200" baseline="0">
                <a:solidFill>
                  <a:srgbClr val="FFFFFF"/>
                </a:solidFill>
                <a:latin typeface="Century Gothic"/>
              </a:rPr>
              <a:t>primary driver striving to </a:t>
            </a:r>
            <a:r>
              <a:rPr lang="en-GB" sz="1200">
                <a:solidFill>
                  <a:srgbClr val="FFFFFF"/>
                </a:solidFill>
                <a:latin typeface="Century Gothic"/>
              </a:rPr>
              <a:t>develop our </a:t>
            </a:r>
            <a:r>
              <a:rPr lang="en-GB" sz="1200" baseline="0">
                <a:solidFill>
                  <a:srgbClr val="FFFFFF"/>
                </a:solidFill>
                <a:latin typeface="Century Gothic"/>
              </a:rPr>
              <a:t>pupil's awareness of community at local, national and global levels</a:t>
            </a:r>
            <a:r>
              <a:rPr lang="en-GB" sz="1200">
                <a:solidFill>
                  <a:srgbClr val="FFFFFF"/>
                </a:solidFill>
                <a:latin typeface="Century Gothic"/>
                <a:ea typeface="Roboto"/>
                <a:cs typeface="Roboto"/>
              </a:rPr>
              <a:t>. We</a:t>
            </a:r>
            <a:r>
              <a:rPr lang="en-GB" sz="1200">
                <a:solidFill>
                  <a:srgbClr val="FFFFFF"/>
                </a:solidFill>
                <a:ea typeface="+mn-lt"/>
                <a:cs typeface="+mn-lt"/>
              </a:rPr>
              <a:t> promote children's rights and our responsibility to them through the convention on the rights of a child. </a:t>
            </a:r>
            <a:endParaRPr lang="en-GB" sz="1200">
              <a:solidFill>
                <a:srgbClr val="FFFFFF"/>
              </a:solidFill>
            </a:endParaRPr>
          </a:p>
          <a:p>
            <a:endParaRPr lang="en-GB" sz="1200">
              <a:solidFill>
                <a:srgbClr val="FFFFFF"/>
              </a:solidFill>
              <a:latin typeface="Century Gothic"/>
            </a:endParaRPr>
          </a:p>
          <a:p>
            <a:endParaRPr lang="en-GB" sz="1200">
              <a:latin typeface="Century Gothic"/>
              <a:ea typeface="Roboto"/>
              <a:cs typeface="Roboto"/>
            </a:endParaRPr>
          </a:p>
          <a:p>
            <a:pPr algn="l"/>
            <a:endParaRPr lang="en-GB" sz="1300"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6D338589-0F81-0F33-AD32-88596216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39" y="3359179"/>
            <a:ext cx="2325178" cy="10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12404"/>
              </p:ext>
            </p:extLst>
          </p:nvPr>
        </p:nvGraphicFramePr>
        <p:xfrm>
          <a:off x="482598" y="193604"/>
          <a:ext cx="8178803" cy="4756291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336213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277016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276987">
                  <a:extLst>
                    <a:ext uri="{9D8B030D-6E8A-4147-A177-3AD203B41FA5}">
                      <a16:colId xmlns:a16="http://schemas.microsoft.com/office/drawing/2014/main" val="3129147574"/>
                    </a:ext>
                  </a:extLst>
                </a:gridCol>
                <a:gridCol w="1356431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23309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508847">
                  <a:extLst>
                    <a:ext uri="{9D8B030D-6E8A-4147-A177-3AD203B41FA5}">
                      <a16:colId xmlns:a16="http://schemas.microsoft.com/office/drawing/2014/main" val="326008099"/>
                    </a:ext>
                  </a:extLst>
                </a:gridCol>
              </a:tblGrid>
              <a:tr h="31030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Curriculum Area</a:t>
                      </a: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Swallows</a:t>
                      </a: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dirty="0">
                          <a:latin typeface="Century Gothic"/>
                        </a:rPr>
                        <a:t>Robins</a:t>
                      </a:r>
                    </a:p>
                  </a:txBody>
                  <a:tcPr marL="125154" marR="125154" marT="62578" marB="62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Woodpeckers</a:t>
                      </a: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entury Gothic"/>
                        </a:rPr>
                        <a:t>Magpies</a:t>
                      </a: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b="1" dirty="0">
                          <a:latin typeface="Century Gothic"/>
                        </a:rPr>
                        <a:t>Kites</a:t>
                      </a:r>
                    </a:p>
                  </a:txBody>
                  <a:tcPr marL="125154" marR="125154" marT="62578" marB="62578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Music</a:t>
                      </a:r>
                    </a:p>
                  </a:txBody>
                  <a:tcPr marL="125155" marR="125155" marT="62579" marB="6257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Your Imagination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Pop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Friendship Song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Pop and Musical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25154" marR="125154" marT="62578" marB="6257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Bringing Us together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Disco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Dancing In The Street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Motown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Music and Me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Contemporary, music and identity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25154" marR="125154" marT="62578" marB="62578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Computing</a:t>
                      </a:r>
                    </a:p>
                  </a:txBody>
                  <a:tcPr marL="125155" marR="125155" marT="62579" marB="6257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Creating Media:  Digital Writing</a:t>
                      </a:r>
                      <a:endParaRPr lang="en-US" sz="90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Creating Media: Making Music</a:t>
                      </a:r>
                    </a:p>
                    <a:p>
                      <a:pPr lvl="0" algn="l">
                        <a:buNone/>
                      </a:pPr>
                      <a:endParaRPr lang="en-US" sz="900" dirty="0">
                        <a:latin typeface="Century Gothic"/>
                      </a:endParaRPr>
                    </a:p>
                  </a:txBody>
                  <a:tcPr marL="125154" marR="125154" marT="62578" marB="6257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Creating Media: Desktop Publishing</a:t>
                      </a:r>
                    </a:p>
                    <a:p>
                      <a:pPr lvl="0" algn="l">
                        <a:buNone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Creating media: Introduction to vector graphics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Creating Media: 3D Modelling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25154" marR="125154" marT="62578" marB="62578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23600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French</a:t>
                      </a:r>
                    </a:p>
                  </a:txBody>
                  <a:tcPr marL="125155" marR="125155" marT="62579" marB="6257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French commences in year 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25155" marR="125155" marT="62579" marB="62579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746" marR="127746" marT="63874" marB="6387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Simple vocabulary for clothes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Je </a:t>
                      </a:r>
                      <a:r>
                        <a:rPr lang="en-GB" sz="900" b="0" i="0" u="none" strike="noStrike" noProof="0" dirty="0" err="1">
                          <a:latin typeface="Century Gothic"/>
                        </a:rPr>
                        <a:t>mets</a:t>
                      </a:r>
                      <a:r>
                        <a:rPr lang="en-GB" sz="900" b="0" i="0" u="none" strike="noStrike" noProof="0" dirty="0">
                          <a:latin typeface="Century Gothic"/>
                        </a:rPr>
                        <a:t> &amp; sentence building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Where adjectives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follow nouns oral and written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Numbers 0-20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and use adjectival agreement, correct word order, adverbs of place and new verbs in sentence building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commands and action words with adverbs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definite article for singular nouns – le/la 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25155" marR="125155" marT="62579" marB="62579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and use adjectival agreement, correct word order, adverbs of place and new verbs in sentence building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commands and action words with adverbs </a:t>
                      </a:r>
                    </a:p>
                    <a:p>
                      <a:pPr rtl="0" fontAlgn="base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Introduce definite article for singular nouns – le/la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25154" marR="125154" marT="62578" marB="62578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119015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PE</a:t>
                      </a:r>
                    </a:p>
                    <a:p>
                      <a:pPr algn="ctr"/>
                      <a:endParaRPr lang="en-GB" sz="1000" b="1">
                        <a:latin typeface="Century Gothic"/>
                      </a:endParaRPr>
                    </a:p>
                  </a:txBody>
                  <a:tcPr marL="125155" marR="125155" marT="62579" marB="6257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Sending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and receiving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Reactions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Tag Rugby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306" marR="79306" marT="39654" marB="3965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Sending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and receiving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Reactions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Tag Rugby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305" marR="79305" marT="39653" marB="3965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Seated balance and 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floorwork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Tag Rugby</a:t>
                      </a:r>
                    </a:p>
                  </a:txBody>
                  <a:tcPr marL="79306" marR="79306" marT="39654" marB="3965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Jumping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and landing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One leg balances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Tag Rugby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306" marR="79306" marT="39654" marB="3965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Jumping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and landing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One leg Balances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Tag Rugby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305" marR="79305" marT="39653" marB="39653"/>
                </a:tc>
                <a:extLst>
                  <a:ext uri="{0D108BD9-81ED-4DB2-BD59-A6C34878D82A}">
                    <a16:rowId xmlns:a16="http://schemas.microsoft.com/office/drawing/2014/main" val="221019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93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4414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000">
                <a:latin typeface="Century Gothic"/>
                <a:ea typeface="Source Sans Pro"/>
                <a:cs typeface="Source Sans Pro"/>
                <a:sym typeface="Source Sans Pro"/>
              </a:rPr>
              <a:t>Summer: Term 6</a:t>
            </a:r>
            <a:endParaRPr lang="en-GB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5B285-608A-09C3-47DB-61CE3B78DA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7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86911"/>
              </p:ext>
            </p:extLst>
          </p:nvPr>
        </p:nvGraphicFramePr>
        <p:xfrm>
          <a:off x="2256568" y="667447"/>
          <a:ext cx="6404833" cy="410561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519637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6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Article 27: Every child has the right to proper food.</a:t>
                      </a:r>
                      <a:endParaRPr lang="en-GB" sz="1000" b="0" i="0" u="none" strike="noStrike" cap="none" spc="0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45297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Trips and Experiences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Sky Arts Week</a:t>
                      </a:r>
                    </a:p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Westonbirt Arboretum Trip – Year 2</a:t>
                      </a:r>
                    </a:p>
                    <a:p>
                      <a:pPr algn="l"/>
                      <a:r>
                        <a:rPr lang="en-GB" sz="1000" cap="none" spc="0" dirty="0" err="1">
                          <a:solidFill>
                            <a:schemeClr val="tx1"/>
                          </a:solidFill>
                        </a:rPr>
                        <a:t>Buddens</a:t>
                      </a: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 Rockley Residential Trip – Year 6</a:t>
                      </a:r>
                    </a:p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KS2 End of Year Performance</a:t>
                      </a:r>
                    </a:p>
                    <a:p>
                      <a:pPr lvl="0" algn="ctr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798375">
                <a:tc>
                  <a:txBody>
                    <a:bodyPr/>
                    <a:lstStyle/>
                    <a:p>
                      <a:pPr algn="ctr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The Big Lunch </a:t>
                      </a:r>
                      <a:endParaRPr lang="en-GB" sz="1000" cap="none" spc="0" baseline="300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spc="0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Swift House Day</a:t>
                      </a:r>
                      <a:endParaRPr lang="en-GB" sz="1000" b="0" i="0" u="none" strike="noStrike" cap="none" spc="0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Plastic Free July</a:t>
                      </a:r>
                      <a:endParaRPr lang="en-GB" sz="1000" cap="none" spc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96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18137"/>
              </p:ext>
            </p:extLst>
          </p:nvPr>
        </p:nvGraphicFramePr>
        <p:xfrm>
          <a:off x="391226" y="141549"/>
          <a:ext cx="8363007" cy="4688218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120118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187785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508758">
                  <a:extLst>
                    <a:ext uri="{9D8B030D-6E8A-4147-A177-3AD203B41FA5}">
                      <a16:colId xmlns:a16="http://schemas.microsoft.com/office/drawing/2014/main" val="2640225448"/>
                    </a:ext>
                  </a:extLst>
                </a:gridCol>
                <a:gridCol w="1316491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1114215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699066">
                  <a:extLst>
                    <a:ext uri="{9D8B030D-6E8A-4147-A177-3AD203B41FA5}">
                      <a16:colId xmlns:a16="http://schemas.microsoft.com/office/drawing/2014/main" val="2478965509"/>
                    </a:ext>
                  </a:extLst>
                </a:gridCol>
                <a:gridCol w="1416574">
                  <a:extLst>
                    <a:ext uri="{9D8B030D-6E8A-4147-A177-3AD203B41FA5}">
                      <a16:colId xmlns:a16="http://schemas.microsoft.com/office/drawing/2014/main" val="2596695328"/>
                    </a:ext>
                  </a:extLst>
                </a:gridCol>
              </a:tblGrid>
              <a:tr h="41406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Curriculum Area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Swallows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Robins</a:t>
                      </a:r>
                      <a:endParaRPr lang="en-GB" dirty="0"/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Woodpeckers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Magpies</a:t>
                      </a: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endParaRPr lang="en-GB" sz="1000" b="1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Kites</a:t>
                      </a:r>
                      <a:endParaRPr lang="en-GB" dirty="0"/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Maths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Addition &amp; subtraction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Measurement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Money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Time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Problem solving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Position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Direction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Multiplication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Division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Addition 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subtraction</a:t>
                      </a: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Length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Mass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Capacity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Shapes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Statistics </a:t>
                      </a:r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Decimals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Century Gothic"/>
                        </a:rPr>
                        <a:t>Addiiton</a:t>
                      </a: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 subtractions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Time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Perimeter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Area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Positiion and direction </a:t>
                      </a:r>
                      <a:endParaRPr lang="en-GB"/>
                    </a:p>
                  </a:txBody>
                  <a:tcPr marL="42869" marR="42869" marT="21435" marB="2143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Area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Volume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Shape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Time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Statistics </a:t>
                      </a:r>
                      <a:endParaRPr lang="en-GB" dirty="0"/>
                    </a:p>
                  </a:txBody>
                  <a:tcPr marL="42869" marR="42869" marT="21434" marB="2143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Secure Fractions, Decimals and </a:t>
                      </a:r>
                      <a:r>
                        <a:rPr lang="en-GB" sz="900" b="0" i="0" u="none" strike="noStrike" noProof="0">
                          <a:latin typeface="Century Gothic"/>
                        </a:rPr>
                        <a:t>Percentages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Secure Algebra 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Secure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Ratio and Proportion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Secure Geometry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>
                        <a:latin typeface="Century Gothic"/>
                      </a:endParaRPr>
                    </a:p>
                  </a:txBody>
                  <a:tcPr marL="42869" marR="42869" marT="21435" marB="2143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117728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English</a:t>
                      </a:r>
                    </a:p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Writing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Fiction: To write a new version of the story with a new character </a:t>
                      </a:r>
                      <a:endParaRPr lang="en-US" dirty="0"/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 new</a:t>
                      </a:r>
                      <a:endParaRPr lang="en-US" dirty="0"/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 setting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Fiction: To write own version of the story with a focus on morals 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and 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acceptance 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of others</a:t>
                      </a:r>
                      <a:endParaRPr lang="en-US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latin typeface="Century Gothic"/>
                        </a:rPr>
                        <a:t>Non-fiction: Write a guide</a:t>
                      </a:r>
                      <a:endParaRPr lang="en-US" dirty="0"/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Non-Fiction: To write an information text about Jean-Michel Basquiat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suitable for </a:t>
                      </a: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an art 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gallery</a:t>
                      </a:r>
                      <a:endParaRPr lang="en-GB" dirty="0"/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Fiction: To write the next chapter of Sky Chasers in the style of the author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from two 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different 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viewpoints</a:t>
                      </a:r>
                      <a:endParaRPr lang="en-US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7245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200" b="0" i="0" u="none" strike="noStrike" noProof="0">
                        <a:solidFill>
                          <a:srgbClr val="90BB23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b="1" dirty="0">
                          <a:latin typeface="+mn-lt"/>
                        </a:rPr>
                        <a:t>English Reading Spine</a:t>
                      </a:r>
                    </a:p>
                    <a:p>
                      <a:pPr lvl="0" algn="ctr">
                        <a:buNone/>
                      </a:pPr>
                      <a:endParaRPr lang="en-GB" sz="1000" b="1">
                        <a:latin typeface="+mn-lt"/>
                      </a:endParaRP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Shifty </a:t>
                      </a:r>
                      <a:r>
                        <a:rPr lang="en-GB" sz="900" dirty="0" err="1">
                          <a:latin typeface="+mn-lt"/>
                        </a:rPr>
                        <a:t>McGifty</a:t>
                      </a:r>
                      <a:r>
                        <a:rPr lang="en-GB" sz="900" dirty="0">
                          <a:latin typeface="+mn-lt"/>
                        </a:rPr>
                        <a:t> &amp; Slippery Sam</a:t>
                      </a: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The Magic Faraway Tree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The Worst Witch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Wonder</a:t>
                      </a: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Treasure Island by Robert Louis Stevenson</a:t>
                      </a: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102053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Science</a:t>
                      </a:r>
                    </a:p>
                  </a:txBody>
                  <a:tcPr marL="78664" marR="78664" marT="39333" marB="393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Materials (</a:t>
                      </a:r>
                      <a:r>
                        <a:rPr lang="en-GB" sz="9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ext</a:t>
                      </a: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 unit)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Waterproof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Magnetic materials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Floating and sinking</a:t>
                      </a:r>
                    </a:p>
                    <a:p>
                      <a:pPr algn="l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Plants (</a:t>
                      </a:r>
                      <a:r>
                        <a:rPr lang="en-GB" sz="9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ext</a:t>
                      </a: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 unit)</a:t>
                      </a:r>
                    </a:p>
                    <a:p>
                      <a:pPr algn="l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Conditions for growth</a:t>
                      </a:r>
                    </a:p>
                    <a:p>
                      <a:pPr algn="l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l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l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78664" marR="78664" marT="39333" marB="39333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Plants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Conditions for growth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Parts of a flower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Water, minerals and nutrients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Pollination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Photosynthesis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Seed Dispersal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Famous botanists</a:t>
                      </a:r>
                    </a:p>
                  </a:txBody>
                  <a:tcPr marL="78664" marR="78664" marT="39333" marB="39333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Animals including Humans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The Human Lifecycle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Development of a foetus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Gestation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Mental Health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Puberty</a:t>
                      </a:r>
                    </a:p>
                    <a:p>
                      <a:pPr algn="l"/>
                      <a:endParaRPr lang="en-GB" sz="800" dirty="0">
                        <a:latin typeface="+mn-lt"/>
                      </a:endParaRPr>
                    </a:p>
                  </a:txBody>
                  <a:tcPr marL="78664" marR="78664" marT="39333" marB="39333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78664" marR="78664" marT="39332" marB="393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Living Things and their Habitats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Classification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The seven levels of </a:t>
                      </a:r>
                      <a:r>
                        <a:rPr lang="en-GB" sz="800" dirty="0" err="1">
                          <a:latin typeface="Century Gothic"/>
                        </a:rPr>
                        <a:t>Linneaus</a:t>
                      </a:r>
                      <a:r>
                        <a:rPr lang="en-GB" sz="800" dirty="0">
                          <a:latin typeface="Century Gothic"/>
                        </a:rPr>
                        <a:t>’ System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Taxonomy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Viruses, Bacteria, Fungi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Famous Scientists: Jenner and Fleming</a:t>
                      </a:r>
                    </a:p>
                  </a:txBody>
                  <a:tcPr marL="78664" marR="78664" marT="39333" marB="39333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</a:tbl>
          </a:graphicData>
        </a:graphic>
      </p:graphicFrame>
      <p:pic>
        <p:nvPicPr>
          <p:cNvPr id="3" name="Picture 2" descr="A book cover of a bear&#10;&#10;Description automatically generated">
            <a:extLst>
              <a:ext uri="{FF2B5EF4-FFF2-40B4-BE49-F238E27FC236}">
                <a16:creationId xmlns:a16="http://schemas.microsoft.com/office/drawing/2014/main" id="{30C58B1C-F1E7-0863-0632-DAC7ABFC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14" y="2234207"/>
            <a:ext cx="534264" cy="621508"/>
          </a:xfrm>
          <a:prstGeom prst="rect">
            <a:avLst/>
          </a:prstGeom>
        </p:spPr>
      </p:pic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7FA7EB09-25FB-02C0-EA22-38B68252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4" y="2153244"/>
            <a:ext cx="522686" cy="703066"/>
          </a:xfrm>
          <a:prstGeom prst="rect">
            <a:avLst/>
          </a:prstGeom>
        </p:spPr>
      </p:pic>
      <p:pic>
        <p:nvPicPr>
          <p:cNvPr id="6" name="Picture 5" descr="A poster of a child&#10;&#10;Description automatically generated">
            <a:extLst>
              <a:ext uri="{FF2B5EF4-FFF2-40B4-BE49-F238E27FC236}">
                <a16:creationId xmlns:a16="http://schemas.microsoft.com/office/drawing/2014/main" id="{9499F51D-C2D9-C132-DED0-6848CDE8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15" y="2188369"/>
            <a:ext cx="598885" cy="704256"/>
          </a:xfrm>
          <a:prstGeom prst="rect">
            <a:avLst/>
          </a:prstGeom>
        </p:spPr>
      </p:pic>
      <p:pic>
        <p:nvPicPr>
          <p:cNvPr id="7" name="Picture 6" descr="A book cover of a book&#10;&#10;Description automatically generated">
            <a:extLst>
              <a:ext uri="{FF2B5EF4-FFF2-40B4-BE49-F238E27FC236}">
                <a16:creationId xmlns:a16="http://schemas.microsoft.com/office/drawing/2014/main" id="{6CDEF8C3-BE69-2EEC-1CEA-6F30F7E16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734" y="2168723"/>
            <a:ext cx="455416" cy="672109"/>
          </a:xfrm>
          <a:prstGeom prst="rect">
            <a:avLst/>
          </a:prstGeom>
        </p:spPr>
      </p:pic>
      <p:pic>
        <p:nvPicPr>
          <p:cNvPr id="8" name="Picture 7" descr="A book cover with a blue background&#10;&#10;AI-generated content may be incorrect.">
            <a:extLst>
              <a:ext uri="{FF2B5EF4-FFF2-40B4-BE49-F238E27FC236}">
                <a16:creationId xmlns:a16="http://schemas.microsoft.com/office/drawing/2014/main" id="{1B1FDF8F-0382-AF20-B139-881AF6021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140" y="2105924"/>
            <a:ext cx="665672" cy="7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66557"/>
              </p:ext>
            </p:extLst>
          </p:nvPr>
        </p:nvGraphicFramePr>
        <p:xfrm>
          <a:off x="482599" y="245898"/>
          <a:ext cx="8178802" cy="4215445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119156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172616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350292">
                  <a:extLst>
                    <a:ext uri="{9D8B030D-6E8A-4147-A177-3AD203B41FA5}">
                      <a16:colId xmlns:a16="http://schemas.microsoft.com/office/drawing/2014/main" val="1052033202"/>
                    </a:ext>
                  </a:extLst>
                </a:gridCol>
                <a:gridCol w="1450924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579857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505957">
                  <a:extLst>
                    <a:ext uri="{9D8B030D-6E8A-4147-A177-3AD203B41FA5}">
                      <a16:colId xmlns:a16="http://schemas.microsoft.com/office/drawing/2014/main" val="4152333685"/>
                    </a:ext>
                  </a:extLst>
                </a:gridCol>
              </a:tblGrid>
              <a:tr h="483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Curriculum Area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Swallows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Robins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Woodpeckers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</a:rPr>
                        <a:t>Magpies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</a:rPr>
                        <a:t>Kites</a:t>
                      </a:r>
                    </a:p>
                  </a:txBody>
                  <a:tcPr marL="84567" marR="84567" marT="42285" marB="42285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42269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Geography</a:t>
                      </a:r>
                    </a:p>
                  </a:txBody>
                  <a:tcPr marL="84567" marR="84567" marT="42285" marB="422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Weather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symbols do we use to represent different weathers? 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does the weather effect people’s lives?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Local areas and maps</a:t>
                      </a:r>
                    </a:p>
                    <a:p>
                      <a:pPr algn="l" rtl="0" fontAlgn="base"/>
                      <a:r>
                        <a:rPr lang="en-GB" sz="800" i="1" dirty="0">
                          <a:latin typeface="+mn-lt"/>
                        </a:rPr>
                        <a:t>How can I use a map to help me get around my local area?</a:t>
                      </a: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algn="l" rtl="0" fontAlgn="base"/>
                      <a:endParaRPr lang="en-GB" sz="90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Volcanoes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i="1" dirty="0">
                          <a:latin typeface="+mn-lt"/>
                        </a:rPr>
                        <a:t>How are volcanoes formed? What impact do volcanoes have on the environment?</a:t>
                      </a:r>
                    </a:p>
                    <a:p>
                      <a:pPr algn="l" rtl="0" fontAlgn="base"/>
                      <a:endParaRPr lang="en-GB" sz="90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Fairtrade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Why do we need to trade with other countries and explain the benefits of fair trade in less wealthy countries. 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are the advantages and disadvantages of trade being global? Consider the impact on natural resources and the environment.</a:t>
                      </a:r>
                      <a:r>
                        <a:rPr lang="en-GB" sz="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 </a:t>
                      </a:r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  </a:t>
                      </a:r>
                    </a:p>
                    <a:p>
                      <a:pPr algn="l" rtl="0" fontAlgn="base"/>
                      <a:endParaRPr lang="en-GB" sz="800" i="1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Rainforest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does Brazil’s location of being near a rainforest impact the life of people who live there? </a:t>
                      </a:r>
                    </a:p>
                    <a:p>
                      <a:pPr rtl="0" fontAlgn="base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can  humans avoid using the rainforest for farming such as cattle grazing and palm oil?</a:t>
                      </a: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84567" marR="84567" marT="42285" marB="42285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42269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DT</a:t>
                      </a:r>
                    </a:p>
                  </a:txBody>
                  <a:tcPr marL="84567" marR="84567" marT="42285" marB="422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Food and Nutrition: Smoothies 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Mechanisms: Making a moving monster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Cooking and Nutrition: Eating seasonally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Cooking and Nutrition: Developing a recipe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Digital World: Navigating the World</a:t>
                      </a:r>
                    </a:p>
                  </a:txBody>
                  <a:tcPr marL="84567" marR="84567" marT="42285" marB="42285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17742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Religion and Worldviews</a:t>
                      </a:r>
                    </a:p>
                  </a:txBody>
                  <a:tcPr marL="84567" marR="84567" marT="42285" marB="422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Judaism</a:t>
                      </a:r>
                      <a:endParaRPr lang="en-US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Tefillah/ blessings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Why do Jewish families say so many prayers and blessings.</a:t>
                      </a:r>
                      <a:endParaRPr lang="en-GB" sz="900" b="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Judaism</a:t>
                      </a:r>
                      <a:endParaRPr lang="en-US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Torah / rabbi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Why is the Torah 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such a joy for the 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Jewish community?</a:t>
                      </a:r>
                      <a:endParaRPr lang="en-GB" sz="900" b="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Judaism</a:t>
                      </a:r>
                      <a:endParaRPr lang="en-US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What symbols and 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stories help Jewish people remember their covenant with God?</a:t>
                      </a:r>
                      <a:endParaRPr lang="en-GB" sz="900" b="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Sikhism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How do Sikhs put their beliefs about equality into practice?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Humanism</a:t>
                      </a:r>
                      <a:endParaRPr lang="en-US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Why do Humanists 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say happiness is the </a:t>
                      </a:r>
                      <a:endParaRPr lang="en-GB" sz="900" b="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goal of life?</a:t>
                      </a:r>
                      <a:endParaRPr lang="en-GB" sz="900" b="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3170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300" b="1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PSHE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latin typeface="Corbel"/>
                      </a:endParaRPr>
                    </a:p>
                  </a:txBody>
                  <a:tcPr marL="84567" marR="84567" marT="42285" marB="422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Growing and Changing</a:t>
                      </a: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Growing and Changing</a:t>
                      </a: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Growing and Changing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kern="120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Growing and Changing</a:t>
                      </a: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4567" marR="84567" marT="42285" marB="42285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Growing and Changing</a:t>
                      </a:r>
                    </a:p>
                    <a:p>
                      <a:pPr algn="l"/>
                      <a:endParaRPr lang="en-GB" sz="900" dirty="0">
                        <a:latin typeface="+mn-lt"/>
                      </a:endParaRPr>
                    </a:p>
                  </a:txBody>
                  <a:tcPr marL="84567" marR="84567" marT="42285" marB="42285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5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72119"/>
              </p:ext>
            </p:extLst>
          </p:nvPr>
        </p:nvGraphicFramePr>
        <p:xfrm>
          <a:off x="482600" y="319264"/>
          <a:ext cx="8178800" cy="4716474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343611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284073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284071">
                  <a:extLst>
                    <a:ext uri="{9D8B030D-6E8A-4147-A177-3AD203B41FA5}">
                      <a16:colId xmlns:a16="http://schemas.microsoft.com/office/drawing/2014/main" val="3129147574"/>
                    </a:ext>
                  </a:extLst>
                </a:gridCol>
                <a:gridCol w="1378082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21806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67157">
                  <a:extLst>
                    <a:ext uri="{9D8B030D-6E8A-4147-A177-3AD203B41FA5}">
                      <a16:colId xmlns:a16="http://schemas.microsoft.com/office/drawing/2014/main" val="326008099"/>
                    </a:ext>
                  </a:extLst>
                </a:gridCol>
              </a:tblGrid>
              <a:tr h="31201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Curriculum Area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Swallows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dirty="0">
                          <a:latin typeface="Century Gothic"/>
                        </a:rPr>
                        <a:t>Robins</a:t>
                      </a:r>
                    </a:p>
                  </a:txBody>
                  <a:tcPr marL="125847" marR="125847" marT="62924" marB="62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Woodpeckers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entury Gothic"/>
                        </a:rPr>
                        <a:t>Magpies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b="1" dirty="0">
                          <a:latin typeface="Century Gothic"/>
                        </a:rPr>
                        <a:t>Kites</a:t>
                      </a:r>
                    </a:p>
                  </a:txBody>
                  <a:tcPr marL="125847" marR="125847" marT="62924" marB="62924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04511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Music</a:t>
                      </a:r>
                    </a:p>
                    <a:p>
                      <a:pPr algn="ctr"/>
                      <a:endParaRPr lang="en-GB" sz="1000" b="1">
                        <a:latin typeface="Century Gothic"/>
                      </a:endParaRPr>
                    </a:p>
                  </a:txBody>
                  <a:tcPr marL="125848" marR="125848" marT="62925" marB="629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Reflect, Rewind and Replay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Western Classical Music and your choice from Year 1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Reﬂect, Rewind and Replay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Western Classical Music and your choice from Year 2</a:t>
                      </a:r>
                      <a:endParaRPr lang="en-GB" sz="900" b="0" dirty="0">
                        <a:latin typeface="Century Gothic"/>
                      </a:endParaRPr>
                    </a:p>
                  </a:txBody>
                  <a:tcPr marL="125847" marR="125847" marT="62924" marB="6292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 Reflect, Rewind and Replay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Western Classical Music and your choice from Year 3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Reﬂect, Rewind and Replay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Western Classical music and your choice from Year 4/5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dirty="0"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Reﬂect, Rewind and Replay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Western Classical Music and your choice from Year 6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25847" marR="125847" marT="62924" marB="62924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Computing</a:t>
                      </a:r>
                    </a:p>
                  </a:txBody>
                  <a:tcPr marL="125848" marR="125848" marT="62925" marB="629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Programming: Introduction to Animation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Programming: An introduction to quizzes.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125847" marR="125847" marT="62924" marB="62924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Programming: Events and actions in quizzes</a:t>
                      </a: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Programming: Selection in Quizzes</a:t>
                      </a:r>
                      <a:endParaRPr lang="en-US" sz="900" dirty="0"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Programming: Sensing</a:t>
                      </a:r>
                    </a:p>
                  </a:txBody>
                  <a:tcPr marL="125847" marR="125847" marT="62924" marB="62924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11077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French</a:t>
                      </a:r>
                    </a:p>
                  </a:txBody>
                  <a:tcPr marL="125848" marR="125848" marT="62925" marB="629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French commences in year 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1300" dirty="0"/>
                    </a:p>
                  </a:txBody>
                  <a:tcPr marL="125848" marR="125848" marT="62925" marB="62925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746" marR="127746" marT="63874" marB="6387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Days of the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week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Tenses – it is, it was, it will be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Numbers 0 - 31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Revision of all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sentence building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alphabet and spelling names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and use adjectival agreement, definite article, correct word order, adverbs of place and new verbs in sentence building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To dictate sentences, using correct words for simple punctuation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125848" marR="125848" marT="62925" marB="62925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alphabet and spelling names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Revise and use adjectival agreement, definite article, correct word order, adverbs of place and new verbs in sentence building </a:t>
                      </a:r>
                    </a:p>
                    <a:p>
                      <a:pPr rtl="0" fontAlgn="base"/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To dictate sentences, using correct words for simple punctuation 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5847" marR="125847" marT="62924" marB="62924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92650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/>
                        </a:rPr>
                        <a:t>PE</a:t>
                      </a:r>
                    </a:p>
                    <a:p>
                      <a:pPr algn="ctr"/>
                      <a:endParaRPr lang="en-GB" sz="1000" b="1">
                        <a:latin typeface="Century Gothic"/>
                      </a:endParaRPr>
                    </a:p>
                  </a:txBody>
                  <a:tcPr marL="125848" marR="125848" marT="62925" marB="629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chasing </a:t>
                      </a:r>
                      <a:endParaRPr lang="en-US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latin typeface="Century Gothic"/>
                        </a:rPr>
                        <a:t>F</a:t>
                      </a:r>
                      <a:r>
                        <a:rPr lang="en-GB" sz="900" b="0" i="0" u="none" strike="noStrike" noProof="0" dirty="0" err="1">
                          <a:latin typeface="Century Gothic"/>
                        </a:rPr>
                        <a:t>loor</a:t>
                      </a:r>
                      <a:r>
                        <a:rPr lang="en-GB" sz="900" b="0" i="0" u="none" strike="noStrike" noProof="0" dirty="0">
                          <a:latin typeface="Century Gothic"/>
                        </a:rPr>
                        <a:t> work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Athletics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Century Gothic"/>
                      </a:endParaRPr>
                    </a:p>
                  </a:txBody>
                  <a:tcPr marL="79746" marR="79746" marT="39873" marB="3987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chasing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Floor work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Athletics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Century Gothic"/>
                      </a:endParaRPr>
                    </a:p>
                  </a:txBody>
                  <a:tcPr marL="79745" marR="79745" marT="39872" marB="3987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chasing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Stances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Swindon Academy 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coaching – invasion 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games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746" marR="79746" marT="39873" marB="3987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Sending and receiving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chasing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Athletics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746" marR="79746" marT="39873" marB="3987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Sending and receiving Ball chasing</a:t>
                      </a:r>
                      <a:endParaRPr lang="en-GB" sz="9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Athletics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79745" marR="79745" marT="39872" marB="39872"/>
                </a:tc>
                <a:extLst>
                  <a:ext uri="{0D108BD9-81ED-4DB2-BD59-A6C34878D82A}">
                    <a16:rowId xmlns:a16="http://schemas.microsoft.com/office/drawing/2014/main" val="221019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522133" y="439468"/>
            <a:ext cx="5098739" cy="3413897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90000"/>
          </a:bodyPr>
          <a:lstStyle/>
          <a:p>
            <a:pPr>
              <a:buSzPts val="5200"/>
            </a:pP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200">
                <a:latin typeface="Source Sans Pro"/>
                <a:ea typeface="Source Sans Pro"/>
                <a:cs typeface="Source Sans Pro"/>
              </a:rPr>
            </a:br>
            <a:br>
              <a:rPr lang="en-GB" sz="1200">
                <a:latin typeface="Source Sans Pro"/>
                <a:ea typeface="Source Sans Pro"/>
                <a:cs typeface="+mj-lt"/>
              </a:rPr>
            </a:br>
            <a:br>
              <a:rPr lang="en-GB" sz="1200">
                <a:latin typeface="Source Sans Pro"/>
                <a:ea typeface="Source Sans Pro"/>
                <a:cs typeface="+mj-lt"/>
              </a:rPr>
            </a:br>
            <a:br>
              <a:rPr lang="en-GB" sz="1200">
                <a:latin typeface="Source Sans Pro"/>
                <a:ea typeface="+mj-lt"/>
                <a:cs typeface="+mj-lt"/>
              </a:rPr>
            </a:br>
            <a:br>
              <a:rPr lang="en-GB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br>
              <a:rPr lang="en-GB" sz="1400">
                <a:latin typeface="Roboto"/>
                <a:ea typeface="Roboto"/>
                <a:cs typeface="Roboto"/>
              </a:rPr>
            </a:br>
            <a:endParaRPr lang="en-GB" sz="1200">
              <a:ea typeface="+mj-lt"/>
              <a:cs typeface="+mj-lt"/>
            </a:endParaRPr>
          </a:p>
          <a:p>
            <a:pPr>
              <a:spcBef>
                <a:spcPts val="0"/>
              </a:spcBef>
              <a:buSzPts val="5200"/>
            </a:pP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br>
              <a:rPr lang="en-GB" sz="1800">
                <a:latin typeface="Source Sans Pro"/>
                <a:ea typeface="Source Sans Pro"/>
                <a:cs typeface="Source Sans Pro"/>
              </a:rPr>
            </a:br>
            <a:endParaRPr lang="en-GB" sz="180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5A0CB-2C06-4301-B4BA-5ED54575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4957" y="337057"/>
            <a:ext cx="2301698" cy="2608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6A2A-0722-155E-D638-5DBFD7B63409}"/>
              </a:ext>
            </a:extLst>
          </p:cNvPr>
          <p:cNvSpPr txBox="1"/>
          <p:nvPr/>
        </p:nvSpPr>
        <p:spPr>
          <a:xfrm>
            <a:off x="641756" y="527897"/>
            <a:ext cx="5423880" cy="2077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Our School House Mottos</a:t>
            </a:r>
          </a:p>
          <a:p>
            <a:endParaRPr lang="en-GB" sz="160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r>
              <a:rPr lang="en-GB" sz="1200">
                <a:solidFill>
                  <a:schemeClr val="bg1"/>
                </a:solidFill>
                <a:latin typeface="Century Gothic"/>
                <a:ea typeface="Roboto"/>
                <a:cs typeface="Roboto"/>
              </a:rPr>
              <a:t>Brunel House ‘Innovation through determination’</a:t>
            </a:r>
          </a:p>
          <a:p>
            <a:endParaRPr lang="en-GB" sz="1200">
              <a:solidFill>
                <a:schemeClr val="bg1"/>
              </a:solidFill>
              <a:latin typeface="Century Gothic"/>
              <a:ea typeface="Roboto"/>
              <a:cs typeface="Roboto"/>
            </a:endParaRPr>
          </a:p>
          <a:p>
            <a:r>
              <a:rPr lang="en-GB" sz="1200">
                <a:solidFill>
                  <a:schemeClr val="bg1"/>
                </a:solidFill>
                <a:latin typeface="Century Gothic"/>
                <a:ea typeface="Roboto"/>
                <a:cs typeface="Roboto"/>
              </a:rPr>
              <a:t>Swift House  ‘Rise above, shine bright’</a:t>
            </a:r>
          </a:p>
          <a:p>
            <a:endParaRPr lang="en-GB" sz="1200">
              <a:solidFill>
                <a:schemeClr val="bg1"/>
              </a:solidFill>
              <a:latin typeface="Century Gothic"/>
              <a:ea typeface="Roboto"/>
              <a:cs typeface="Roboto"/>
            </a:endParaRPr>
          </a:p>
          <a:p>
            <a:r>
              <a:rPr lang="en-GB" sz="1200">
                <a:solidFill>
                  <a:schemeClr val="bg1"/>
                </a:solidFill>
                <a:latin typeface="Century Gothic"/>
                <a:ea typeface="Roboto"/>
                <a:cs typeface="Roboto"/>
              </a:rPr>
              <a:t>Rashford House ‘Strength in unity, excellence in action’</a:t>
            </a:r>
          </a:p>
          <a:p>
            <a:endParaRPr lang="en-GB" sz="1200">
              <a:solidFill>
                <a:schemeClr val="bg1"/>
              </a:solidFill>
              <a:latin typeface="Century Gothic"/>
              <a:ea typeface="Roboto"/>
              <a:cs typeface="Roboto"/>
            </a:endParaRPr>
          </a:p>
          <a:p>
            <a:r>
              <a:rPr lang="en-GB" sz="1200">
                <a:solidFill>
                  <a:schemeClr val="bg1"/>
                </a:solidFill>
                <a:latin typeface="Century Gothic"/>
                <a:ea typeface="Roboto"/>
                <a:cs typeface="Roboto"/>
              </a:rPr>
              <a:t>Malala House ‘Courage to speak, power to change’</a:t>
            </a:r>
          </a:p>
          <a:p>
            <a:pPr algn="l"/>
            <a:endParaRPr lang="en-GB" sz="1300"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6D338589-0F81-0F33-AD32-88596216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39" y="3359179"/>
            <a:ext cx="2325178" cy="10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4551052" cy="244144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Bef>
                <a:spcPts val="0"/>
              </a:spcBef>
              <a:buSzPts val="5200"/>
            </a:pPr>
            <a:r>
              <a:rPr lang="en-GB" sz="3200">
                <a:latin typeface="Century Gothic"/>
                <a:ea typeface="Source Sans Pro"/>
                <a:cs typeface="Source Sans Pro"/>
              </a:rPr>
              <a:t>Autumn: Term 1</a:t>
            </a:r>
            <a:br>
              <a:rPr lang="en-GB" sz="3200">
                <a:latin typeface="Century Gothic"/>
                <a:ea typeface="Source Sans Pro"/>
                <a:cs typeface="Source Sans Pro"/>
              </a:rPr>
            </a:br>
            <a:endParaRPr lang="en-GB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5A0CB-2C06-4301-B4BA-5ED54575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4174" y="1264397"/>
            <a:ext cx="2301698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38002"/>
              </p:ext>
            </p:extLst>
          </p:nvPr>
        </p:nvGraphicFramePr>
        <p:xfrm>
          <a:off x="2256568" y="667447"/>
          <a:ext cx="6404833" cy="398578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41895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4462938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</a:tblGrid>
              <a:tr h="465014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0" cap="none" spc="60" dirty="0">
                          <a:solidFill>
                            <a:schemeClr val="bg1"/>
                          </a:solidFill>
                        </a:rPr>
                        <a:t>Broad Curriculum Areas – Term 1</a:t>
                      </a:r>
                    </a:p>
                  </a:txBody>
                  <a:tcPr marL="121589" marR="121589" marT="112830" marB="607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100"/>
                    </a:p>
                  </a:txBody>
                  <a:tcPr marL="144305" marR="144305" marT="72153" marB="72153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700894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United Nations Rights of Child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Respecting Rights Class Charters created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Article 42: All children, young people and adults should know about the convention</a:t>
                      </a:r>
                      <a:endParaRPr lang="en-GB" sz="1000" b="0" i="0" u="none" strike="noStrike" kern="1200" cap="none" spc="0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OPAL Play Charter revised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b="0" i="0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Article 31: Every child has the right to play</a:t>
                      </a:r>
                      <a:endParaRPr lang="en-GB" dirty="0"/>
                    </a:p>
                    <a:p>
                      <a:pPr lvl="0" algn="l">
                        <a:buNone/>
                      </a:pPr>
                      <a:endParaRPr lang="en-GB" sz="1000" b="0" kern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809998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Trips and Experiences</a:t>
                      </a:r>
                      <a:endParaRPr lang="en-US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Vision and Values Day</a:t>
                      </a:r>
                    </a:p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Grandparents' Day – Yr 1</a:t>
                      </a:r>
                    </a:p>
                    <a:p>
                      <a:pPr algn="l"/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SS Great Britain Trip – Yr 2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Scarf Online Workshops – Year 1 - 5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1609333">
                <a:tc>
                  <a:txBody>
                    <a:bodyPr/>
                    <a:lstStyle/>
                    <a:p>
                      <a:pPr algn="l"/>
                      <a:r>
                        <a:rPr lang="en-GB" sz="1700" b="1" cap="none" spc="0" dirty="0">
                          <a:solidFill>
                            <a:schemeClr val="tx1"/>
                          </a:solidFill>
                        </a:rPr>
                        <a:t>Global Citizenship Opportunities</a:t>
                      </a: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International Day of Democracy – School Council Elections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Hello Yellow – World Mental Health Day</a:t>
                      </a:r>
                      <a:endParaRPr lang="en-US" dirty="0"/>
                    </a:p>
                    <a:p>
                      <a:pPr lvl="0" algn="l">
                        <a:buNone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Diwali Festival Day</a:t>
                      </a: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GB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1589" marR="121589" marT="112830" marB="607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84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07711"/>
              </p:ext>
            </p:extLst>
          </p:nvPr>
        </p:nvGraphicFramePr>
        <p:xfrm>
          <a:off x="257543" y="199484"/>
          <a:ext cx="8310169" cy="4720105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984644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418396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370240">
                  <a:extLst>
                    <a:ext uri="{9D8B030D-6E8A-4147-A177-3AD203B41FA5}">
                      <a16:colId xmlns:a16="http://schemas.microsoft.com/office/drawing/2014/main" val="354105002"/>
                    </a:ext>
                  </a:extLst>
                </a:gridCol>
                <a:gridCol w="1705608">
                  <a:extLst>
                    <a:ext uri="{9D8B030D-6E8A-4147-A177-3AD203B41FA5}">
                      <a16:colId xmlns:a16="http://schemas.microsoft.com/office/drawing/2014/main" val="849087891"/>
                    </a:ext>
                  </a:extLst>
                </a:gridCol>
                <a:gridCol w="724728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724728">
                  <a:extLst>
                    <a:ext uri="{9D8B030D-6E8A-4147-A177-3AD203B41FA5}">
                      <a16:colId xmlns:a16="http://schemas.microsoft.com/office/drawing/2014/main" val="3570916115"/>
                    </a:ext>
                  </a:extLst>
                </a:gridCol>
                <a:gridCol w="1381825">
                  <a:extLst>
                    <a:ext uri="{9D8B030D-6E8A-4147-A177-3AD203B41FA5}">
                      <a16:colId xmlns:a16="http://schemas.microsoft.com/office/drawing/2014/main" val="1472220110"/>
                    </a:ext>
                  </a:extLst>
                </a:gridCol>
              </a:tblGrid>
              <a:tr h="42437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/>
                          <a:cs typeface="Arial"/>
                        </a:rPr>
                        <a:t>Swallows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Arial"/>
                          <a:cs typeface="Arial"/>
                        </a:rPr>
                        <a:t>Robins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Arial"/>
                          <a:cs typeface="Arial"/>
                        </a:rPr>
                        <a:t>Woodpeckers</a:t>
                      </a:r>
                    </a:p>
                  </a:txBody>
                  <a:tcPr marL="70262" marR="70262" marT="35132" marB="35132"/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>
                          <a:latin typeface="Arial"/>
                          <a:cs typeface="Arial"/>
                        </a:rPr>
                        <a:t>Magpies</a:t>
                      </a:r>
                    </a:p>
                  </a:txBody>
                  <a:tcPr marL="70262" marR="70262" marT="35132" marB="35132"/>
                </a:tc>
                <a:tc hMerge="1">
                  <a:txBody>
                    <a:bodyPr/>
                    <a:lstStyle/>
                    <a:p>
                      <a:endParaRPr lang="en-GB" sz="1100" b="1">
                        <a:latin typeface="Arial"/>
                        <a:cs typeface="Arial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Arial"/>
                          <a:cs typeface="Arial"/>
                        </a:rPr>
                        <a:t>Kites</a:t>
                      </a:r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1266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Maths</a:t>
                      </a:r>
                    </a:p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(Can-Do)</a:t>
                      </a:r>
                    </a:p>
                  </a:txBody>
                  <a:tcPr marL="70262" marR="70262" marT="35132" marB="351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Year 1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Place Value – up to 100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Properties of Shapes</a:t>
                      </a: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Year 2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Number Place Value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Properties of Shapes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Addition  &amp; Subtraction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Multiplication &amp; Division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Year 3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Number and Place Value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Properties of Shapes</a:t>
                      </a: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  <a:p>
                      <a:pPr lvl="0" algn="l" rtl="0"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 rtl="0"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lvl="0" algn="l" rtl="0">
                        <a:buNone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Number and Place Value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Properties of Shapes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Year 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Number and Place Value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Decimals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dirty="0">
                        <a:latin typeface="+mn-lt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Year 6</a:t>
                      </a:r>
                    </a:p>
                    <a:p>
                      <a:pPr algn="l" rtl="0" fontAlgn="base"/>
                      <a:endParaRPr lang="en-GB" sz="900" dirty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Number and Place Value</a:t>
                      </a:r>
                      <a:endParaRPr lang="en-GB"/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Multiplication and Division</a:t>
                      </a:r>
                    </a:p>
                    <a:p>
                      <a:pPr algn="l" rtl="0" fontAlgn="base"/>
                      <a:endParaRPr lang="en-GB" sz="900">
                        <a:latin typeface="+mn-lt"/>
                      </a:endParaRPr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825722737"/>
                  </a:ext>
                </a:extLst>
              </a:tr>
              <a:tr h="7371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Literacy</a:t>
                      </a:r>
                    </a:p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Writing</a:t>
                      </a:r>
                    </a:p>
                  </a:txBody>
                  <a:tcPr marL="70262" marR="70262" marT="35132" marB="351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Non Fiction: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Write a diary</a:t>
                      </a:r>
                    </a:p>
                    <a:p>
                      <a:pPr algn="l" rtl="0" fontAlgn="base"/>
                      <a:r>
                        <a:rPr lang="en-GB" sz="900" dirty="0">
                          <a:latin typeface="+mn-lt"/>
                        </a:rPr>
                        <a:t>entry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Diary Entry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Recount: Write a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letter in role</a:t>
                      </a:r>
                      <a:endParaRPr lang="en-US"/>
                    </a:p>
                  </a:txBody>
                  <a:tcPr marL="70262" marR="70262" marT="35132" marB="35132"/>
                </a:tc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Write a series</a:t>
                      </a:r>
                      <a:endParaRPr lang="en-US" sz="900" dirty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 of diary</a:t>
                      </a: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 entries</a:t>
                      </a:r>
                    </a:p>
                  </a:txBody>
                  <a:tcPr marL="70262" marR="70262" marT="35132" marB="35132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900">
                        <a:latin typeface="+mn-lt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Story ending </a:t>
                      </a:r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6007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Literacy </a:t>
                      </a:r>
                      <a:endParaRPr lang="en-GB" sz="1200" b="1" dirty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Reading Spine</a:t>
                      </a:r>
                      <a:endParaRPr lang="en-GB" sz="1200" b="1" dirty="0">
                        <a:latin typeface="Corbel" panose="020B0503020204020204" pitchFamily="34" charset="0"/>
                      </a:endParaRPr>
                    </a:p>
                  </a:txBody>
                  <a:tcPr marL="70262" marR="70262" marT="35132" marB="351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Julia Donaldson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Fantastic Mr Fox </a:t>
                      </a:r>
                    </a:p>
                    <a:p>
                      <a:pPr lvl="0" algn="l">
                        <a:buNone/>
                      </a:pPr>
                      <a:endParaRPr lang="en-GB" sz="90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Alice's Adventures in Wonderland </a:t>
                      </a:r>
                    </a:p>
                  </a:txBody>
                  <a:tcPr marL="70262" marR="70262" marT="35132" marB="35132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Who Let the Gods Out</a:t>
                      </a:r>
                    </a:p>
                  </a:txBody>
                  <a:tcPr marL="70262" marR="70262" marT="35132" marB="35132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latin typeface="+mn-lt"/>
                        </a:rPr>
                        <a:t>The Light Jar</a:t>
                      </a:r>
                      <a:endParaRPr lang="en-US" sz="900" dirty="0"/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6007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Science</a:t>
                      </a:r>
                    </a:p>
                  </a:txBody>
                  <a:tcPr marL="70262" marR="70262" marT="35132" marB="351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Seasonal Changes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The Seasons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Seasonal Vocabulary</a:t>
                      </a:r>
                    </a:p>
                    <a:p>
                      <a:pPr algn="l"/>
                      <a:r>
                        <a:rPr lang="en-GB" sz="800" dirty="0">
                          <a:latin typeface="+mn-lt"/>
                        </a:rPr>
                        <a:t>Weather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Living Things and their Habitats</a:t>
                      </a:r>
                    </a:p>
                    <a:p>
                      <a:r>
                        <a:rPr lang="en-GB" sz="800" dirty="0">
                          <a:latin typeface="+mn-lt"/>
                        </a:rPr>
                        <a:t>Biomes and Microhabitats</a:t>
                      </a: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Rocks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The Rock Cycle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The Process of Fossilisation</a:t>
                      </a:r>
                    </a:p>
                  </a:txBody>
                  <a:tcPr marL="70262" marR="70262" marT="35132" marB="35132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Forces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Types of Forces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Measuring Time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dirty="0">
                          <a:latin typeface="+mn-lt"/>
                        </a:rPr>
                        <a:t>Levers, Pulley and Cogs</a:t>
                      </a:r>
                    </a:p>
                  </a:txBody>
                  <a:tcPr marL="70262" marR="70262" marT="35132" marB="35132"/>
                </a:tc>
                <a:tc hMerge="1">
                  <a:txBody>
                    <a:bodyPr/>
                    <a:lstStyle/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Animals including Humans</a:t>
                      </a:r>
                    </a:p>
                    <a:p>
                      <a:r>
                        <a:rPr lang="en-GB" sz="800" dirty="0">
                          <a:latin typeface="+mn-lt"/>
                        </a:rPr>
                        <a:t>The Circulatory System/Diet and Lifestyle</a:t>
                      </a:r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3852742616"/>
                  </a:ext>
                </a:extLst>
              </a:tr>
              <a:tr h="60075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Corbel"/>
                        </a:rPr>
                        <a:t>History</a:t>
                      </a:r>
                      <a:endParaRPr lang="en-GB" sz="1200" b="0" i="0" u="none" strike="noStrike" noProof="0" dirty="0">
                        <a:solidFill>
                          <a:srgbClr val="90BB23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endParaRPr lang="en-GB" sz="1200" b="1">
                        <a:latin typeface="Corbel"/>
                      </a:endParaRPr>
                    </a:p>
                  </a:txBody>
                  <a:tcPr marL="70262" marR="70262" marT="35132" marB="351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My History.</a:t>
                      </a:r>
                    </a:p>
                    <a:p>
                      <a:pPr algn="l"/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How can we organise things by age? How is life different for children now than it was when my grandparents were young? 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Brunel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Who was Isambard Kingdom Brunel and why is he important? How did the building of the Great Western Railway change Swindon?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262" marR="70262" marT="35132" marB="3513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Ancient Egypt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1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What did the Ancient Egyptians believe? What was life like for people living in Ancient Egypt?</a:t>
                      </a:r>
                      <a:endParaRPr lang="en-GB" sz="800" i="1">
                        <a:latin typeface="Century Gothic"/>
                      </a:endParaRPr>
                    </a:p>
                  </a:txBody>
                  <a:tcPr marL="70262" marR="70262" marT="35132" marB="35132"/>
                </a:tc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dirty="0">
                          <a:latin typeface="+mn-lt"/>
                        </a:rPr>
                        <a:t>Ancient Greeks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were the achievements of the Ancient Greeks? How do these influence our lives today?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70262" marR="70262" marT="35132" marB="35132"/>
                </a:tc>
                <a:tc h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800">
                        <a:latin typeface="+mn-lt"/>
                      </a:endParaRPr>
                    </a:p>
                  </a:txBody>
                  <a:tcPr marL="70261" marR="70261" marT="35132" marB="3513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World War II</a:t>
                      </a:r>
                    </a:p>
                    <a:p>
                      <a:r>
                        <a:rPr lang="en-GB" sz="8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What were the causes of WWII and who did it involve? What were the consequences of the conflict for people back home in Britain?</a:t>
                      </a:r>
                      <a:r>
                        <a:rPr lang="en-GB" sz="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 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0262" marR="70262" marT="35132" marB="35132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</a:tbl>
          </a:graphicData>
        </a:graphic>
      </p:graphicFrame>
      <p:pic>
        <p:nvPicPr>
          <p:cNvPr id="3" name="Picture 2" descr="A cartoon of a child and a cat&#10;&#10;Description automatically generated">
            <a:extLst>
              <a:ext uri="{FF2B5EF4-FFF2-40B4-BE49-F238E27FC236}">
                <a16:creationId xmlns:a16="http://schemas.microsoft.com/office/drawing/2014/main" id="{4B62CF62-C306-7F91-E037-87EEA2D6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88" y="1964442"/>
            <a:ext cx="518986" cy="642296"/>
          </a:xfrm>
          <a:prstGeom prst="rect">
            <a:avLst/>
          </a:prstGeom>
        </p:spPr>
      </p:pic>
      <p:pic>
        <p:nvPicPr>
          <p:cNvPr id="4" name="Picture 3" descr="A book cover with a cartoon child and a grey cat&#10;&#10;Description automatically generated">
            <a:extLst>
              <a:ext uri="{FF2B5EF4-FFF2-40B4-BE49-F238E27FC236}">
                <a16:creationId xmlns:a16="http://schemas.microsoft.com/office/drawing/2014/main" id="{AF339A89-1079-C324-B2C5-714CB639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61" y="1963051"/>
            <a:ext cx="442557" cy="601362"/>
          </a:xfrm>
          <a:prstGeom prst="rect">
            <a:avLst/>
          </a:prstGeom>
        </p:spPr>
      </p:pic>
      <p:pic>
        <p:nvPicPr>
          <p:cNvPr id="6" name="Picture 5" descr="A book cover with a barrel falling into a waterfall&#10;&#10;Description automatically generated">
            <a:extLst>
              <a:ext uri="{FF2B5EF4-FFF2-40B4-BE49-F238E27FC236}">
                <a16:creationId xmlns:a16="http://schemas.microsoft.com/office/drawing/2014/main" id="{2E389479-D425-92CB-F553-628BB8698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44" y="1965943"/>
            <a:ext cx="514565" cy="616845"/>
          </a:xfrm>
          <a:prstGeom prst="rect">
            <a:avLst/>
          </a:prstGeom>
        </p:spPr>
      </p:pic>
      <p:pic>
        <p:nvPicPr>
          <p:cNvPr id="7" name="Picture 6" descr="A movie cover of a gorilla&#10;&#10;Description automatically generated">
            <a:extLst>
              <a:ext uri="{FF2B5EF4-FFF2-40B4-BE49-F238E27FC236}">
                <a16:creationId xmlns:a16="http://schemas.microsoft.com/office/drawing/2014/main" id="{E6847A25-4041-2AD8-8BA4-D3B7FEFB8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474" y="2007174"/>
            <a:ext cx="463515" cy="553480"/>
          </a:xfrm>
          <a:prstGeom prst="rect">
            <a:avLst/>
          </a:prstGeom>
        </p:spPr>
      </p:pic>
      <p:pic>
        <p:nvPicPr>
          <p:cNvPr id="8" name="Picture 7" descr="A book cover with a person and people&#10;&#10;AI-generated content may be incorrect.">
            <a:extLst>
              <a:ext uri="{FF2B5EF4-FFF2-40B4-BE49-F238E27FC236}">
                <a16:creationId xmlns:a16="http://schemas.microsoft.com/office/drawing/2014/main" id="{8CA9BB1E-1B19-C591-D088-993F755BD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746" y="1942740"/>
            <a:ext cx="416225" cy="6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29867"/>
              </p:ext>
            </p:extLst>
          </p:nvPr>
        </p:nvGraphicFramePr>
        <p:xfrm>
          <a:off x="482600" y="632941"/>
          <a:ext cx="8178798" cy="3877618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109880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099342">
                  <a:extLst>
                    <a:ext uri="{9D8B030D-6E8A-4147-A177-3AD203B41FA5}">
                      <a16:colId xmlns:a16="http://schemas.microsoft.com/office/drawing/2014/main" val="3869970598"/>
                    </a:ext>
                  </a:extLst>
                </a:gridCol>
                <a:gridCol w="1304071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842880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619414">
                  <a:extLst>
                    <a:ext uri="{9D8B030D-6E8A-4147-A177-3AD203B41FA5}">
                      <a16:colId xmlns:a16="http://schemas.microsoft.com/office/drawing/2014/main" val="251744272"/>
                    </a:ext>
                  </a:extLst>
                </a:gridCol>
              </a:tblGrid>
              <a:tr h="4932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Curriculum Area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  <a:endParaRPr lang="en-GB" sz="1400" dirty="0"/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82857" marR="82857" marT="41430" marB="41430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5510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Art</a:t>
                      </a:r>
                    </a:p>
                  </a:txBody>
                  <a:tcPr marL="82857" marR="82857" marT="41430" marB="414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Drawing: Exploring Line and Shape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entury Gothic"/>
                        </a:rPr>
                        <a:t>Drawing: Understand tone and texture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dirty="0">
                          <a:latin typeface="Century Gothic"/>
                        </a:rPr>
                        <a:t>Drawing: Developing Drawing Skills</a:t>
                      </a:r>
                      <a:endParaRPr lang="en-GB" sz="900" dirty="0" err="1">
                        <a:latin typeface="Century Gothic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Drawing: Exploring tone, texture and proportion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dirty="0">
                          <a:latin typeface="Century Gothic"/>
                        </a:rPr>
                        <a:t>Craft and Design: Photo Opportunity</a:t>
                      </a:r>
                    </a:p>
                  </a:txBody>
                  <a:tcPr marL="82857" marR="82857" marT="41430" marB="41430"/>
                </a:tc>
                <a:extLst>
                  <a:ext uri="{0D108BD9-81ED-4DB2-BD59-A6C34878D82A}">
                    <a16:rowId xmlns:a16="http://schemas.microsoft.com/office/drawing/2014/main" val="566479347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rbel"/>
                        </a:rPr>
                        <a:t>Music</a:t>
                      </a:r>
                    </a:p>
                  </a:txBody>
                  <a:tcPr marL="82857" marR="82857" marT="41430" marB="414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dirty="0">
                          <a:latin typeface="Century Gothic"/>
                        </a:rPr>
                        <a:t>Unit : Hey You!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dirty="0" err="1">
                          <a:latin typeface="Century Gothic"/>
                        </a:rPr>
                        <a:t>Style:Old</a:t>
                      </a:r>
                      <a:r>
                        <a:rPr lang="en-GB" sz="900" b="0" dirty="0">
                          <a:latin typeface="Century Gothic"/>
                        </a:rPr>
                        <a:t> School Hip-Hop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Hands, Feet, Heart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South African styles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 Let Your Spirit Fly</a:t>
                      </a:r>
                      <a:endParaRPr lang="en-US" sz="900" b="0" dirty="0"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GB" sz="900" dirty="0">
                          <a:latin typeface="Corbel"/>
                        </a:rPr>
                        <a:t>Style: R&amp;B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</a:t>
                      </a:r>
                      <a:r>
                        <a:rPr lang="en-GB" sz="900" b="0" i="0" u="none" strike="noStrike" noProof="0" dirty="0" err="1">
                          <a:solidFill>
                            <a:srgbClr val="323636"/>
                          </a:solidFill>
                          <a:latin typeface="Century Gothic"/>
                        </a:rPr>
                        <a:t>Livin</a:t>
                      </a: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' On a Prayer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 Rock</a:t>
                      </a: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Unit: Happy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323636"/>
                          </a:solidFill>
                          <a:latin typeface="Century Gothic"/>
                        </a:rPr>
                        <a:t>Style: Pop/Motown</a:t>
                      </a:r>
                      <a:endParaRPr lang="en-GB" sz="900" b="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>
                        <a:latin typeface="Century Gothic"/>
                      </a:endParaRPr>
                    </a:p>
                  </a:txBody>
                  <a:tcPr marL="82857" marR="82857" marT="41430" marB="41430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5510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200" b="1" i="0" u="sng" strike="noStrike" noProof="0">
                        <a:solidFill>
                          <a:srgbClr val="90BB23"/>
                        </a:solidFill>
                        <a:latin typeface="Corbel" panose="020B0503020204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PSHE</a:t>
                      </a:r>
                    </a:p>
                  </a:txBody>
                  <a:tcPr marL="82857" marR="82857" marT="41430" marB="414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Me and my Relationships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Me and my Relationships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endParaRPr lang="en-GB" sz="900" b="0">
                        <a:latin typeface="+mn-lt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Me and my Relationships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algn="l"/>
                      <a:endParaRPr lang="en-GB" sz="900" b="0">
                        <a:latin typeface="+mn-lt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Me and my Relationships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2857" marR="82857" marT="41430" marB="4143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Me and my Relationships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82857" marR="82857" marT="41430" marB="41430"/>
                </a:tc>
                <a:extLst>
                  <a:ext uri="{0D108BD9-81ED-4DB2-BD59-A6C34878D82A}">
                    <a16:rowId xmlns:a16="http://schemas.microsoft.com/office/drawing/2014/main" val="2874761620"/>
                  </a:ext>
                </a:extLst>
              </a:tr>
              <a:tr h="144204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Computing</a:t>
                      </a:r>
                    </a:p>
                  </a:txBody>
                  <a:tcPr marL="106719" marR="106719" marT="53362" marB="5336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Century Gothic"/>
                          <a:ea typeface="Arial"/>
                          <a:cs typeface="Arial"/>
                        </a:rPr>
                        <a:t>Computing Systems and Networks: Technology all around Us.</a:t>
                      </a:r>
                    </a:p>
                    <a:p>
                      <a:pPr lvl="0" algn="l">
                        <a:buNone/>
                      </a:pPr>
                      <a:endParaRPr lang="en-GB" sz="900" b="0" i="0" kern="1200" dirty="0">
                        <a:solidFill>
                          <a:srgbClr val="000000"/>
                        </a:solidFill>
                        <a:latin typeface="Century Gothic"/>
                        <a:ea typeface="Arial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latin typeface="Century Gothic"/>
                          <a:ea typeface="Arial"/>
                          <a:cs typeface="Arial"/>
                        </a:rPr>
                        <a:t>E-Safety: Self-Image and Identity</a:t>
                      </a:r>
                      <a:endParaRPr lang="en-GB" sz="900" dirty="0">
                        <a:latin typeface="Century Gothic"/>
                      </a:endParaRPr>
                    </a:p>
                  </a:txBody>
                  <a:tcPr marL="106719" marR="106719" marT="53362" marB="5336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Computing Systems and Networks: IT around us​</a:t>
                      </a:r>
                    </a:p>
                    <a:p>
                      <a:pPr lvl="0" algn="l">
                        <a:buNone/>
                      </a:pPr>
                      <a:endParaRPr lang="en-GB" sz="900" b="0" i="0" kern="120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E-Safety: Self-Image and Identity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106719" marR="106719" marT="53362" marB="5336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Computer Systems and Networks: Connecting Computers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E- Safety: Self-Image and Identity</a:t>
                      </a:r>
                    </a:p>
                  </a:txBody>
                  <a:tcPr marL="106719" marR="106719" marT="53362" marB="5336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Computer Systems and </a:t>
                      </a:r>
                      <a:endParaRPr lang="en-US" sz="9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Networks: Systems and Searching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E-Safety: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Self-Image and Identity</a:t>
                      </a:r>
                    </a:p>
                  </a:txBody>
                  <a:tcPr marL="106719" marR="106719" marT="53362" marB="53362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Computing Systems and Networks: Communication​ and Collaboration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E-Safety: Self-Image and Identity</a:t>
                      </a:r>
                      <a:endParaRPr lang="en-GB" sz="900" b="0" i="0" u="none" strike="noStrike" noProof="0" dirty="0">
                        <a:latin typeface="+mn-lt"/>
                      </a:endParaRPr>
                    </a:p>
                  </a:txBody>
                  <a:tcPr marL="106719" marR="106719" marT="53362" marB="53362"/>
                </a:tc>
                <a:extLst>
                  <a:ext uri="{0D108BD9-81ED-4DB2-BD59-A6C34878D82A}">
                    <a16:rowId xmlns:a16="http://schemas.microsoft.com/office/drawing/2014/main" val="373828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91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72A960-FB43-4564-9F24-31027E85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54624"/>
              </p:ext>
            </p:extLst>
          </p:nvPr>
        </p:nvGraphicFramePr>
        <p:xfrm>
          <a:off x="482600" y="512055"/>
          <a:ext cx="8271032" cy="4305432"/>
        </p:xfrm>
        <a:graphic>
          <a:graphicData uri="http://schemas.openxmlformats.org/drawingml/2006/table">
            <a:tbl>
              <a:tblPr firstRow="1" bandRow="1">
                <a:tableStyleId>{A23F1BD2-CFBE-420D-9B3A-524864E4038B}</a:tableStyleId>
              </a:tblPr>
              <a:tblGrid>
                <a:gridCol w="1054462">
                  <a:extLst>
                    <a:ext uri="{9D8B030D-6E8A-4147-A177-3AD203B41FA5}">
                      <a16:colId xmlns:a16="http://schemas.microsoft.com/office/drawing/2014/main" val="3770655368"/>
                    </a:ext>
                  </a:extLst>
                </a:gridCol>
                <a:gridCol w="1378511">
                  <a:extLst>
                    <a:ext uri="{9D8B030D-6E8A-4147-A177-3AD203B41FA5}">
                      <a16:colId xmlns:a16="http://schemas.microsoft.com/office/drawing/2014/main" val="2591160211"/>
                    </a:ext>
                  </a:extLst>
                </a:gridCol>
                <a:gridCol w="1317859">
                  <a:extLst>
                    <a:ext uri="{9D8B030D-6E8A-4147-A177-3AD203B41FA5}">
                      <a16:colId xmlns:a16="http://schemas.microsoft.com/office/drawing/2014/main" val="4209055301"/>
                    </a:ext>
                  </a:extLst>
                </a:gridCol>
                <a:gridCol w="1596316">
                  <a:extLst>
                    <a:ext uri="{9D8B030D-6E8A-4147-A177-3AD203B41FA5}">
                      <a16:colId xmlns:a16="http://schemas.microsoft.com/office/drawing/2014/main" val="580682153"/>
                    </a:ext>
                  </a:extLst>
                </a:gridCol>
                <a:gridCol w="1461942">
                  <a:extLst>
                    <a:ext uri="{9D8B030D-6E8A-4147-A177-3AD203B41FA5}">
                      <a16:colId xmlns:a16="http://schemas.microsoft.com/office/drawing/2014/main" val="2928147208"/>
                    </a:ext>
                  </a:extLst>
                </a:gridCol>
                <a:gridCol w="1461942">
                  <a:extLst>
                    <a:ext uri="{9D8B030D-6E8A-4147-A177-3AD203B41FA5}">
                      <a16:colId xmlns:a16="http://schemas.microsoft.com/office/drawing/2014/main" val="1247923761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Curriculum Area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Swallows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>
                          <a:latin typeface="+mj-lt"/>
                        </a:rPr>
                        <a:t>Robins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Woodpeckers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Magpies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Kites</a:t>
                      </a:r>
                    </a:p>
                  </a:txBody>
                  <a:tcPr marL="97592" marR="97592" marT="48798" marB="48798"/>
                </a:tc>
                <a:extLst>
                  <a:ext uri="{0D108BD9-81ED-4DB2-BD59-A6C34878D82A}">
                    <a16:rowId xmlns:a16="http://schemas.microsoft.com/office/drawing/2014/main" val="1588663426"/>
                  </a:ext>
                </a:extLst>
              </a:tr>
              <a:tr h="92224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Religion and Worldviews</a:t>
                      </a:r>
                    </a:p>
                  </a:txBody>
                  <a:tcPr marL="97592" marR="97592" marT="48798" marB="48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Christianity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 Why is belonging to God and the church family important to Christians?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Judaism</a:t>
                      </a:r>
                      <a:endParaRPr lang="en-US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Why do Jewish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families talk about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repentance at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New Year?</a:t>
                      </a:r>
                      <a:endParaRPr lang="en-GB" sz="1300" b="0" dirty="0"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  <a:endParaRPr lang="en-US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How do Christians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show that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reconciliation with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God and others is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important?</a:t>
                      </a:r>
                      <a:endParaRPr lang="en-GB" sz="1300" b="0" dirty="0"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How does believing Jesus is their saviour inspire Christians to save and serve others?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Christianity</a:t>
                      </a:r>
                      <a:endParaRPr lang="en-US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How do Christians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show their belief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that Jesus is God 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incarnate?</a:t>
                      </a:r>
                      <a:endParaRPr lang="en-GB" sz="1300" b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extLst>
                  <a:ext uri="{0D108BD9-81ED-4DB2-BD59-A6C34878D82A}">
                    <a16:rowId xmlns:a16="http://schemas.microsoft.com/office/drawing/2014/main" val="1558347582"/>
                  </a:ext>
                </a:extLst>
              </a:tr>
              <a:tr h="92224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orbel"/>
                        </a:rPr>
                        <a:t>French</a:t>
                      </a:r>
                    </a:p>
                  </a:txBody>
                  <a:tcPr marL="97592" marR="97592" marT="48798" marB="48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French commences in year 3 </a:t>
                      </a:r>
                    </a:p>
                  </a:txBody>
                  <a:tcPr marL="97592" marR="97592" marT="48798" marB="4879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900">
                        <a:latin typeface="+mn-lt"/>
                      </a:endParaRPr>
                    </a:p>
                  </a:txBody>
                  <a:tcPr marL="112542" marR="112542" marT="56273" marB="5627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Finger </a:t>
                      </a:r>
                      <a:r>
                        <a:rPr lang="en-GB" sz="900" b="0" i="0" u="none" strike="noStrike" noProof="0" dirty="0" err="1">
                          <a:latin typeface="+mn-lt"/>
                        </a:rPr>
                        <a:t>rymes</a:t>
                      </a:r>
                      <a:r>
                        <a:rPr lang="en-GB" sz="900" b="0" i="0" u="none" strike="noStrike" noProof="0" dirty="0">
                          <a:latin typeface="+mn-lt"/>
                        </a:rPr>
                        <a:t> and songs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Greetings &amp; simple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Conversation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Classroom instruction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Colours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Alphabet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Spelling Names</a:t>
                      </a:r>
                      <a:endParaRPr lang="en-GB" sz="13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Numbers 0-3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+mn-lt"/>
                        </a:rPr>
                        <a:t>Listening to stories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Finger rhymes &amp; songs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Introduce il y a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New vocabulary for </a:t>
                      </a:r>
                      <a:r>
                        <a:rPr lang="en-US" sz="9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masc</a:t>
                      </a: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 &amp; fem nouns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Introduce adjectival agreement for singular nouns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Listening to stories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Finger rhymes &amp; songs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Introduce il y a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New vocabulary for </a:t>
                      </a:r>
                      <a:r>
                        <a:rPr lang="en-US" sz="9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masc</a:t>
                      </a: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 &amp; fem nouns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Introduce adjectival agreement for singular nouns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Listening to stories</a:t>
                      </a: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92" marR="97592" marT="48798" marB="48798"/>
                </a:tc>
                <a:extLst>
                  <a:ext uri="{0D108BD9-81ED-4DB2-BD59-A6C34878D82A}">
                    <a16:rowId xmlns:a16="http://schemas.microsoft.com/office/drawing/2014/main" val="2329025605"/>
                  </a:ext>
                </a:extLst>
              </a:tr>
              <a:tr h="131870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orbel"/>
                        </a:rPr>
                        <a:t>PE</a:t>
                      </a:r>
                    </a:p>
                    <a:p>
                      <a:pPr algn="ctr"/>
                      <a:endParaRPr lang="en-GB" sz="1100" b="1"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GB" sz="1100" b="1">
                        <a:latin typeface="Corbel" panose="020B0503020204020204" pitchFamily="34" charset="0"/>
                      </a:endParaRPr>
                    </a:p>
                  </a:txBody>
                  <a:tcPr marL="97592" marR="97592" marT="48798" marB="48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Coordination and Balance</a:t>
                      </a:r>
                      <a:endParaRPr lang="en-GB" sz="130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>
                        <a:latin typeface="Century Gothic" panose="020B0502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Dance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Shapes and circles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Partnering and artistry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>
                        <a:latin typeface="Century Gothic" panose="020B050202020202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GB" sz="900">
                        <a:latin typeface="Century Gothic" panose="020B0502020202020204" pitchFamily="34" charset="0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</a:t>
                      </a:r>
                      <a:endParaRPr lang="en-US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Footwork </a:t>
                      </a:r>
                      <a:endParaRPr lang="en-US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and one leg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balance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 panose="020B0502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Dance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Shapes and circles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Partnering and artistry</a:t>
                      </a: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</a:t>
                      </a:r>
                      <a:endParaRPr lang="en-US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Footwork and one leg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balance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Dance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Shapes and circles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Partnering and artistry</a:t>
                      </a:r>
                    </a:p>
                    <a:p>
                      <a:pPr lvl="0" algn="l">
                        <a:buNone/>
                      </a:pPr>
                      <a:endParaRPr lang="en-GB" sz="900" b="0" i="0" u="none" strike="noStrike" noProof="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>
                        <a:latin typeface="Century Gothic" panose="020B0502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900">
                        <a:latin typeface="Century Gothic" panose="020B0502020202020204" pitchFamily="34" charset="0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</a:t>
                      </a:r>
                      <a:endParaRPr lang="en-US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skills and reactions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>
                        <a:latin typeface="Century Gothic" panose="020B0502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Swindon Academy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coaching – invasion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games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900" b="0" i="0" u="none" strike="noStrike" noProof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>
                        <a:latin typeface="Century Gothic" panose="020B0502020202020204" pitchFamily="34" charset="0"/>
                      </a:endParaRPr>
                    </a:p>
                  </a:txBody>
                  <a:tcPr marL="97592" marR="97592" marT="48798" marB="48798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Real P.E</a:t>
                      </a:r>
                      <a:endParaRPr lang="en-US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Ball skills and reactions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noProof="0" dirty="0">
                        <a:latin typeface="Century Gothic" panose="020B050202020202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Swindon Academy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coaching – invasion </a:t>
                      </a:r>
                      <a:endParaRPr lang="en-GB" sz="13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noProof="0" dirty="0">
                          <a:latin typeface="Century Gothic"/>
                        </a:rPr>
                        <a:t>games</a:t>
                      </a:r>
                      <a:endParaRPr lang="en-GB" sz="1300" dirty="0">
                        <a:latin typeface="Century Gothic"/>
                      </a:endParaRPr>
                    </a:p>
                  </a:txBody>
                  <a:tcPr marL="97592" marR="97592" marT="48798" marB="48798"/>
                </a:tc>
                <a:extLst>
                  <a:ext uri="{0D108BD9-81ED-4DB2-BD59-A6C34878D82A}">
                    <a16:rowId xmlns:a16="http://schemas.microsoft.com/office/drawing/2014/main" val="16073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2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00EFFEA6CBA498AF29B22B86BBD55" ma:contentTypeVersion="18" ma:contentTypeDescription="Create a new document." ma:contentTypeScope="" ma:versionID="6772e816fbb1f22b627b06b0a9fdbff6">
  <xsd:schema xmlns:xsd="http://www.w3.org/2001/XMLSchema" xmlns:xs="http://www.w3.org/2001/XMLSchema" xmlns:p="http://schemas.microsoft.com/office/2006/metadata/properties" xmlns:ns2="ec13bf88-ecae-4aea-9e91-6b92145c6bb7" xmlns:ns3="5d3a0f4e-46b0-4f4b-8b6b-b9decad22157" targetNamespace="http://schemas.microsoft.com/office/2006/metadata/properties" ma:root="true" ma:fieldsID="f7293cf4625071cde37b6b5d2fb34a3f" ns2:_="" ns3:_="">
    <xsd:import namespace="ec13bf88-ecae-4aea-9e91-6b92145c6bb7"/>
    <xsd:import namespace="5d3a0f4e-46b0-4f4b-8b6b-b9decad22157"/>
    <xsd:element name="properties">
      <xsd:complexType>
        <xsd:sequence>
          <xsd:element name="documentManagement">
            <xsd:complexType>
              <xsd:all>
                <xsd:element ref="ns2:lc710f4027704e0b85a08d19a33e7a9e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3bf88-ecae-4aea-9e91-6b92145c6bb7" elementFormDefault="qualified">
    <xsd:import namespace="http://schemas.microsoft.com/office/2006/documentManagement/types"/>
    <xsd:import namespace="http://schemas.microsoft.com/office/infopath/2007/PartnerControls"/>
    <xsd:element name="lc710f4027704e0b85a08d19a33e7a9e" ma:index="9" nillable="true" ma:taxonomy="true" ma:internalName="lc710f4027704e0b85a08d19a33e7a9e" ma:taxonomyFieldName="Staff_x0020_Category" ma:displayName="Staff Category" ma:fieldId="{5c710f40-2770-4e0b-85a0-8d19a33e7a9e}" ma:sspId="7f1dce15-2e37-4e24-8ab6-ada8c2b8b0d1" ma:termSetId="37c9d4ae-53f9-422e-97dc-527c777db9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648dcea-a8f6-4cf0-a71e-9c5ad4dbd37f}" ma:internalName="TaxCatchAll" ma:showField="CatchAllData" ma:web="ec13bf88-ecae-4aea-9e91-6b92145c6b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a0f4e-46b0-4f4b-8b6b-b9decad22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f1dce15-2e37-4e24-8ab6-ada8c2b8b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13bf88-ecae-4aea-9e91-6b92145c6bb7" xsi:nil="true"/>
    <SharedWithUsers xmlns="ec13bf88-ecae-4aea-9e91-6b92145c6bb7">
      <UserInfo>
        <DisplayName>A Davies</DisplayName>
        <AccountId>13</AccountId>
        <AccountType/>
      </UserInfo>
      <UserInfo>
        <DisplayName>R Merritt</DisplayName>
        <AccountId>30</AccountId>
        <AccountType/>
      </UserInfo>
      <UserInfo>
        <DisplayName>A X Smith</DisplayName>
        <AccountId>137</AccountId>
        <AccountType/>
      </UserInfo>
      <UserInfo>
        <DisplayName>W Stuart</DisplayName>
        <AccountId>163</AccountId>
        <AccountType/>
      </UserInfo>
      <UserInfo>
        <DisplayName>J Bolton</DisplayName>
        <AccountId>162</AccountId>
        <AccountType/>
      </UserInfo>
      <UserInfo>
        <DisplayName>Admin (Oare)</DisplayName>
        <AccountId>36</AccountId>
        <AccountType/>
      </UserInfo>
      <UserInfo>
        <DisplayName>G Osborn</DisplayName>
        <AccountId>14</AccountId>
        <AccountType/>
      </UserInfo>
      <UserInfo>
        <DisplayName>Principal (Oare)</DisplayName>
        <AccountId>25</AccountId>
        <AccountType/>
      </UserInfo>
      <UserInfo>
        <DisplayName>N Jones</DisplayName>
        <AccountId>191</AccountId>
        <AccountType/>
      </UserInfo>
      <UserInfo>
        <DisplayName>Michelle Perrett</DisplayName>
        <AccountId>192</AccountId>
        <AccountType/>
      </UserInfo>
      <UserInfo>
        <DisplayName>L Crump</DisplayName>
        <AccountId>193</AccountId>
        <AccountType/>
      </UserInfo>
      <UserInfo>
        <DisplayName>Liz Ennew</DisplayName>
        <AccountId>280</AccountId>
        <AccountType/>
      </UserInfo>
    </SharedWithUsers>
    <lcf76f155ced4ddcb4097134ff3c332f xmlns="5d3a0f4e-46b0-4f4b-8b6b-b9decad22157">
      <Terms xmlns="http://schemas.microsoft.com/office/infopath/2007/PartnerControls"/>
    </lcf76f155ced4ddcb4097134ff3c332f>
    <lc710f4027704e0b85a08d19a33e7a9e xmlns="ec13bf88-ecae-4aea-9e91-6b92145c6bb7">
      <Terms xmlns="http://schemas.microsoft.com/office/infopath/2007/PartnerControls"/>
    </lc710f4027704e0b85a08d19a33e7a9e>
  </documentManagement>
</p:properties>
</file>

<file path=customXml/itemProps1.xml><?xml version="1.0" encoding="utf-8"?>
<ds:datastoreItem xmlns:ds="http://schemas.openxmlformats.org/officeDocument/2006/customXml" ds:itemID="{47688178-A201-43AB-AF3D-44ECB0C44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3bf88-ecae-4aea-9e91-6b92145c6bb7"/>
    <ds:schemaRef ds:uri="5d3a0f4e-46b0-4f4b-8b6b-b9decad22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C9BAF-D4F6-41E8-ABF4-F2C63B03E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49CBC-3082-4C35-B678-9E802C0EBFC3}">
  <ds:schemaRefs>
    <ds:schemaRef ds:uri="http://purl.org/dc/dcmitype/"/>
    <ds:schemaRef ds:uri="http://schemas.microsoft.com/office/2006/metadata/properties"/>
    <ds:schemaRef ds:uri="5d3a0f4e-46b0-4f4b-8b6b-b9decad22157"/>
    <ds:schemaRef ds:uri="ec13bf88-ecae-4aea-9e91-6b92145c6bb7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724</TotalTime>
  <Words>5027</Words>
  <Application>Microsoft Office PowerPoint</Application>
  <PresentationFormat>On-screen Show (16:9)</PresentationFormat>
  <Paragraphs>1358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Century Gothic</vt:lpstr>
      <vt:lpstr>Corbel</vt:lpstr>
      <vt:lpstr>Source Sans Pro</vt:lpstr>
      <vt:lpstr>Roboto</vt:lpstr>
      <vt:lpstr>Arial</vt:lpstr>
      <vt:lpstr>Wingdings 3</vt:lpstr>
      <vt:lpstr>Ion Boardroom</vt:lpstr>
      <vt:lpstr> ‘Rights Respecting’ Curriculum </vt:lpstr>
      <vt:lpstr> Together, may our feathers give us wings to soar</vt:lpstr>
      <vt:lpstr>                            </vt:lpstr>
      <vt:lpstr>                            </vt:lpstr>
      <vt:lpstr>Autumn: Term 1 </vt:lpstr>
      <vt:lpstr>PowerPoint Presentation</vt:lpstr>
      <vt:lpstr>PowerPoint Presentation</vt:lpstr>
      <vt:lpstr>PowerPoint Presentation</vt:lpstr>
      <vt:lpstr>PowerPoint Presentation</vt:lpstr>
      <vt:lpstr>Autumn: Term 2  </vt:lpstr>
      <vt:lpstr>PowerPoint Presentation</vt:lpstr>
      <vt:lpstr>PowerPoint Presentation</vt:lpstr>
      <vt:lpstr>PowerPoint Presentation</vt:lpstr>
      <vt:lpstr>PowerPoint Presentation</vt:lpstr>
      <vt:lpstr>Spring: Term 3  </vt:lpstr>
      <vt:lpstr>PowerPoint Presentation</vt:lpstr>
      <vt:lpstr>PowerPoint Presentation</vt:lpstr>
      <vt:lpstr>PowerPoint Presentation</vt:lpstr>
      <vt:lpstr>PowerPoint Presentation</vt:lpstr>
      <vt:lpstr>Spring: Term 4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Summer: Term 5  </vt:lpstr>
      <vt:lpstr>PowerPoint Presentation</vt:lpstr>
      <vt:lpstr>PowerPoint Presentation</vt:lpstr>
      <vt:lpstr>PowerPoint Presentation</vt:lpstr>
      <vt:lpstr>PowerPoint Presentation</vt:lpstr>
      <vt:lpstr>Summer: Term 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&amp; 2 Geography Curriculum</dc:title>
  <dc:creator>G Osborn</dc:creator>
  <cp:lastModifiedBy>Gudrun Osborn</cp:lastModifiedBy>
  <cp:revision>544</cp:revision>
  <dcterms:modified xsi:type="dcterms:W3CDTF">2025-08-25T21:02:06Z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ff Category">
    <vt:lpwstr/>
  </property>
  <property fmtid="{D5CDD505-2E9C-101B-9397-08002B2CF9AE}" pid="3" name="MediaServiceImageTags">
    <vt:lpwstr/>
  </property>
  <property fmtid="{D5CDD505-2E9C-101B-9397-08002B2CF9AE}" pid="4" name="Staff_x0020_Category">
    <vt:lpwstr/>
  </property>
  <property fmtid="{D5CDD505-2E9C-101B-9397-08002B2CF9AE}" pid="5" name="ContentTypeId">
    <vt:lpwstr>0x01010078900EFFEA6CBA498AF29B22B86BBD55</vt:lpwstr>
  </property>
</Properties>
</file>